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65" r:id="rId2"/>
    <p:sldId id="257" r:id="rId3"/>
    <p:sldId id="258" r:id="rId4"/>
    <p:sldId id="259" r:id="rId5"/>
    <p:sldId id="261" r:id="rId6"/>
    <p:sldId id="260" r:id="rId7"/>
    <p:sldId id="263" r:id="rId8"/>
    <p:sldId id="262" r:id="rId9"/>
  </p:sldIdLst>
  <p:sldSz cx="6858000" cy="9144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2568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074420" y="479864"/>
            <a:ext cx="5554980" cy="1962912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074420" y="2466752"/>
            <a:ext cx="5554980" cy="23368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764052-6077-4B86-B2FB-6DAD15DB9A54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9049A3-6E6C-4742-9F14-ED16D381DA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91075" y="1885069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867882" y="1793355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764052-6077-4B86-B2FB-6DAD15DB9A54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9049A3-6E6C-4742-9F14-ED16D381DA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143500" y="366186"/>
            <a:ext cx="1371600" cy="7802033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57250" y="366188"/>
            <a:ext cx="4171950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764052-6077-4B86-B2FB-6DAD15DB9A54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9049A3-6E6C-4742-9F14-ED16D381DA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764052-6077-4B86-B2FB-6DAD15DB9A54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9049A3-6E6C-4742-9F14-ED16D381DA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712168" y="-72"/>
            <a:ext cx="514350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33794" y="3467100"/>
            <a:ext cx="4800600" cy="3048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33794" y="1422400"/>
            <a:ext cx="4800600" cy="2012949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764052-6077-4B86-B2FB-6DAD15DB9A54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9049A3-6E6C-4742-9F14-ED16D381DA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1714500" y="0"/>
            <a:ext cx="5715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29241" y="3752875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806048" y="3661160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7670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5706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764052-6077-4B86-B2FB-6DAD15DB9A54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9049A3-6E6C-4742-9F14-ED16D381DA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6880448"/>
            <a:ext cx="6172200" cy="1524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9758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4290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9758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764052-6077-4B86-B2FB-6DAD15DB9A54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9049A3-6E6C-4742-9F14-ED16D381DA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764052-6077-4B86-B2FB-6DAD15DB9A54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9049A3-6E6C-4742-9F14-ED16D381DA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1238" y="0"/>
            <a:ext cx="6096762" cy="9144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764052-6077-4B86-B2FB-6DAD15DB9A54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9049A3-6E6C-4742-9F14-ED16D381DA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289037"/>
            <a:ext cx="2857500" cy="154940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42900" y="1875952"/>
            <a:ext cx="2857500" cy="931333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" y="2844801"/>
            <a:ext cx="6115050" cy="532341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764052-6077-4B86-B2FB-6DAD15DB9A54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9049A3-6E6C-4742-9F14-ED16D381DA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15172" y="1422400"/>
            <a:ext cx="2057400" cy="26416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764052-6077-4B86-B2FB-6DAD15DB9A54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9049A3-6E6C-4742-9F14-ED16D381DA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71500" y="1422400"/>
            <a:ext cx="3429000" cy="6096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28650" y="1524005"/>
            <a:ext cx="3314700" cy="468604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297544" y="1272455"/>
            <a:ext cx="514350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3752750" y="1249048"/>
            <a:ext cx="486918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8650" y="6400800"/>
            <a:ext cx="3314700" cy="1016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611945" y="-1087896"/>
            <a:ext cx="1229165" cy="2185183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26613" y="28137"/>
            <a:ext cx="1276643" cy="2269588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37161" y="1406770"/>
            <a:ext cx="844288" cy="1470165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759655" y="-72"/>
            <a:ext cx="6098345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76706" y="366184"/>
            <a:ext cx="5623560" cy="1524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076706" y="1930400"/>
            <a:ext cx="5623560" cy="64008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2686050" y="8407400"/>
            <a:ext cx="1600200" cy="63500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3764052-6077-4B86-B2FB-6DAD15DB9A54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4286250" y="8407400"/>
            <a:ext cx="2171700" cy="63500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6460236" y="8407400"/>
            <a:ext cx="342900" cy="63500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49049A3-6E6C-4742-9F14-ED16D381DA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2706" y="1307638"/>
            <a:ext cx="5891022" cy="5333877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Оплата труда работников </a:t>
            </a:r>
            <a:br>
              <a:rPr lang="ru-RU" sz="5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государственных образовательных</a:t>
            </a:r>
            <a:br>
              <a:rPr lang="ru-RU" sz="5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организации Чеченской Республики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42560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6652" y="6396203"/>
            <a:ext cx="6858000" cy="67207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Минимальная заработная плата: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Учитель, учитель ОБЖ,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тьютер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учитель-логопед -  9400 руб.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Психолог, методист, воспитатель 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ГПД,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организатор, соц.педагог –  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9095руб.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Старший вожатый, музыкальный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руководитель – 8380руб.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7323" y="395536"/>
            <a:ext cx="6172200" cy="7950232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13 разряд – 0,2 (20 %)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14 разряд – 0,3 (30 %)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13 разряд – 11280 руб.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14 разряд – 12220 руб.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еч.яз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– доплата 15% от нагрузки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4704" y="395536"/>
            <a:ext cx="6172200" cy="8046243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 почетное звание: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«Заслуженный», «Почетный»-0,2 (20%)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«Народный» – 0,3 (30%)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95536"/>
            <a:ext cx="6172200" cy="8238264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Доплата из стимулирующей части по стажу: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1-5 лет – 5%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5-10 лет – 10%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10-15 лет – 15%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Свыше 15 лет – 20%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solidFill>
                  <a:srgbClr val="4F271C">
                    <a:satMod val="130000"/>
                  </a:srgbClr>
                </a:solidFill>
                <a:latin typeface="Times New Roman" pitchFamily="18" charset="0"/>
                <a:cs typeface="Times New Roman" pitchFamily="18" charset="0"/>
              </a:rPr>
              <a:t>Молодой специалист </a:t>
            </a:r>
            <a:r>
              <a:rPr lang="ru-RU" sz="3200" dirty="0" smtClean="0">
                <a:solidFill>
                  <a:srgbClr val="4F271C">
                    <a:satMod val="130000"/>
                  </a:srgbClr>
                </a:solidFill>
                <a:latin typeface="Times New Roman" pitchFamily="18" charset="0"/>
                <a:cs typeface="Times New Roman" pitchFamily="18" charset="0"/>
              </a:rPr>
              <a:t>–30%</a:t>
            </a:r>
            <a:br>
              <a:rPr lang="ru-RU" sz="3200" dirty="0" smtClean="0">
                <a:solidFill>
                  <a:srgbClr val="4F271C">
                    <a:satMod val="130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4F271C">
                    <a:satMod val="130000"/>
                  </a:srgbClr>
                </a:solidFill>
                <a:latin typeface="Times New Roman" pitchFamily="18" charset="0"/>
                <a:cs typeface="Times New Roman" pitchFamily="18" charset="0"/>
              </a:rPr>
              <a:t>Наставничество-10 %</a:t>
            </a:r>
            <a:r>
              <a:rPr lang="ru-RU" sz="3200" dirty="0">
                <a:solidFill>
                  <a:srgbClr val="4F271C">
                    <a:satMod val="130000"/>
                  </a:srgb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solidFill>
                  <a:srgbClr val="4F271C">
                    <a:satMod val="130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2736" y="395536"/>
            <a:ext cx="6048672" cy="8334275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Классное руководство: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1-4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– 15 %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5-11кл. – 20%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Проверка тетрадей: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ачальное звено – 10%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5-11кл. (русск.,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чеч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., лит.)– 15%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матем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., англ., черчение) – 10%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6712" y="1331640"/>
            <a:ext cx="6021288" cy="6798528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Заведование кабинетом – 10%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Руководитель МО – 15%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Работа с библ. фондом – 20%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Обучение на дому – 20%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Преподаватель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чеч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яз.- 15%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Профильное обучение – до 15%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Инновацион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площадки – до 20%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0704" y="323528"/>
            <a:ext cx="6172200" cy="8046243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Техперсонал: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чистая ставка – 4320 руб.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 ставка – 5965 руб.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1,5 ст. – 5965+2160= 8125руб.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 ст. – 5965+4320= 10285 руб.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121</TotalTime>
  <Words>39</Words>
  <Application>Microsoft Office PowerPoint</Application>
  <PresentationFormat>Экран (4:3)</PresentationFormat>
  <Paragraphs>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Corbel</vt:lpstr>
      <vt:lpstr>Gill Sans MT</vt:lpstr>
      <vt:lpstr>Times New Roman</vt:lpstr>
      <vt:lpstr>Verdana</vt:lpstr>
      <vt:lpstr>Wingdings 2</vt:lpstr>
      <vt:lpstr>Солнцестояние</vt:lpstr>
      <vt:lpstr>Презентация PowerPoint</vt:lpstr>
      <vt:lpstr> Минимальная заработная плата:        Учитель, учитель ОБЖ, тьютер,      учитель-логопед -  9400 руб.      Психолог, методист, воспитатель        ГПД,  организатор, соц.педагог –         9095руб.      Старший вожатый, музыкальный      руководитель – 8380руб.          </vt:lpstr>
      <vt:lpstr> 13 разряд – 0,2 (20 %) 14 разряд – 0,3 (30 %)  13 разряд – 11280 руб. 14 разряд – 12220 руб. Чеч.яз. – доплата 15% от нагрузки</vt:lpstr>
      <vt:lpstr>За почетное звание: «Заслуженный», «Почетный»-0,2 (20%)  «Народный» – 0,3 (30%) </vt:lpstr>
      <vt:lpstr>Доплата из стимулирующей части по стажу: 1-5 лет – 5% 5-10 лет – 10% 10-15 лет – 15% Свыше 15 лет – 20% Молодой специалист –30% Наставничество-10 %  </vt:lpstr>
      <vt:lpstr>Классное руководство: 1-4 кл. – 15 % 5-11кл. – 20% Проверка тетрадей: начальное звено – 10% 5-11кл. (русск., чеч., лит.)– 15% (матем., англ., черчение) – 10%</vt:lpstr>
      <vt:lpstr>Заведование кабинетом – 10% Руководитель МО – 15% Работа с библ. фондом – 20% Обучение на дому – 20% Преподаватель чеч. яз.- 15% Профильное обучение – до 15% Инновацион. площадки – до 20%  </vt:lpstr>
      <vt:lpstr>Техперсонал: чистая ставка – 4320 руб. 1 ставка – 5965 руб. 1,5 ст. – 5965+2160= 8125руб. 2 ст. – 5965+4320= 10285 руб. </vt:lpstr>
    </vt:vector>
  </TitlesOfParts>
  <Company>Reanimator Extreme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Оплата труда работников  государственных образовательных организации Чеченской Республики</dc:title>
  <dc:creator>Ася</dc:creator>
  <cp:lastModifiedBy>автур</cp:lastModifiedBy>
  <cp:revision>9</cp:revision>
  <cp:lastPrinted>2015-10-13T09:42:54Z</cp:lastPrinted>
  <dcterms:created xsi:type="dcterms:W3CDTF">2015-03-12T17:34:49Z</dcterms:created>
  <dcterms:modified xsi:type="dcterms:W3CDTF">2017-11-07T07:09:52Z</dcterms:modified>
</cp:coreProperties>
</file>