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92082772-277A-43BE-8400-9F137A090E1D}" type="datetimeFigureOut">
              <a:rPr lang="ru-RU" smtClean="0"/>
              <a:t>12.10.2017</a:t>
            </a:fld>
            <a:endParaRPr lang="ru-RU"/>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D678BE4-E588-4151-993A-ADA3F37AAFEC}" type="slidenum">
              <a:rPr lang="ru-RU" smtClean="0"/>
              <a:t>‹#›</a:t>
            </a:fld>
            <a:endParaRPr lang="ru-RU"/>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ru-RU"/>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2082772-277A-43BE-8400-9F137A090E1D}" type="datetimeFigureOut">
              <a:rPr lang="ru-RU" smtClean="0"/>
              <a:t>12.10.2017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678BE4-E588-4151-993A-ADA3F37AAFE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2082772-277A-43BE-8400-9F137A090E1D}" type="datetimeFigureOut">
              <a:rPr lang="ru-RU" smtClean="0"/>
              <a:t>12.10.2017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2D678BE4-E588-4151-993A-ADA3F37AAFE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2082772-277A-43BE-8400-9F137A090E1D}" type="datetimeFigureOut">
              <a:rPr lang="ru-RU" smtClean="0"/>
              <a:t>12.10.2017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678BE4-E588-4151-993A-ADA3F37AAFEC}"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Date Placeholder 8"/>
          <p:cNvSpPr>
            <a:spLocks noGrp="1"/>
          </p:cNvSpPr>
          <p:nvPr>
            <p:ph type="dt" sz="half" idx="10"/>
          </p:nvPr>
        </p:nvSpPr>
        <p:spPr/>
        <p:txBody>
          <a:bodyPr/>
          <a:lstStyle>
            <a:lvl1pPr>
              <a:defRPr>
                <a:solidFill>
                  <a:srgbClr val="FFFFFF"/>
                </a:solidFill>
              </a:defRPr>
            </a:lvl1pPr>
          </a:lstStyle>
          <a:p>
            <a:fld id="{92082772-277A-43BE-8400-9F137A090E1D}" type="datetimeFigureOut">
              <a:rPr lang="ru-RU" smtClean="0"/>
              <a:t>12.10.2017</a:t>
            </a:fld>
            <a:endParaRPr lang="ru-RU"/>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2D678BE4-E588-4151-993A-ADA3F37AAFEC}" type="slidenum">
              <a:rPr lang="ru-RU" smtClean="0"/>
              <a:t>‹#›</a:t>
            </a:fld>
            <a:endParaRPr lang="ru-RU"/>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ru-RU"/>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2082772-277A-43BE-8400-9F137A090E1D}" type="datetimeFigureOut">
              <a:rPr lang="ru-RU" smtClean="0"/>
              <a:t>12.10.2017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678BE4-E588-4151-993A-ADA3F37AAFEC}"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2082772-277A-43BE-8400-9F137A090E1D}" type="datetimeFigureOut">
              <a:rPr lang="ru-RU" smtClean="0"/>
              <a:t>12.10.2017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D678BE4-E588-4151-993A-ADA3F37AAFEC}"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2082772-277A-43BE-8400-9F137A090E1D}" type="datetimeFigureOut">
              <a:rPr lang="ru-RU" smtClean="0"/>
              <a:t>12.10.2017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D678BE4-E588-4151-993A-ADA3F37AAFEC}" type="slidenum">
              <a:rPr lang="ru-RU" smtClean="0"/>
              <a:t>‹#›</a:t>
            </a:fld>
            <a:endParaRPr lang="ru-RU"/>
          </a:p>
        </p:txBody>
      </p:sp>
      <p:sp>
        <p:nvSpPr>
          <p:cNvPr id="6" name="Title 5"/>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2082772-277A-43BE-8400-9F137A090E1D}" type="datetimeFigureOut">
              <a:rPr lang="ru-RU" smtClean="0"/>
              <a:t>12.10.2017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D678BE4-E588-4151-993A-ADA3F37AAFE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082772-277A-43BE-8400-9F137A090E1D}" type="datetimeFigureOut">
              <a:rPr lang="ru-RU" smtClean="0"/>
              <a:t>12.10.2017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D678BE4-E588-4151-993A-ADA3F37AAFEC}" type="slidenum">
              <a:rPr lang="ru-RU" smtClean="0"/>
              <a:t>‹#›</a:t>
            </a:fld>
            <a:endParaRPr lang="ru-RU"/>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ru-RU" smtClean="0"/>
              <a:t>Образец заголовка</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082772-277A-43BE-8400-9F137A090E1D}" type="datetimeFigureOut">
              <a:rPr lang="ru-RU" smtClean="0"/>
              <a:t>12.10.2017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678BE4-E588-4151-993A-ADA3F37AAFEC}" type="slidenum">
              <a:rPr lang="ru-RU" smtClean="0"/>
              <a:t>‹#›</a:t>
            </a:fld>
            <a:endParaRPr lang="ru-RU"/>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92082772-277A-43BE-8400-9F137A090E1D}" type="datetimeFigureOut">
              <a:rPr lang="ru-RU" smtClean="0"/>
              <a:t>12.10.2017</a:t>
            </a:fld>
            <a:endParaRPr lang="ru-RU"/>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ru-RU"/>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2D678BE4-E588-4151-993A-ADA3F37AAFE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t>   </a:t>
            </a:r>
            <a:r>
              <a:rPr lang="ru-RU" dirty="0" smtClean="0"/>
              <a:t>Даудов А.М.</a:t>
            </a:r>
            <a:endParaRPr lang="ru-RU" dirty="0" smtClean="0"/>
          </a:p>
        </p:txBody>
      </p:sp>
      <p:sp>
        <p:nvSpPr>
          <p:cNvPr id="2" name="Заголовок 1"/>
          <p:cNvSpPr>
            <a:spLocks noGrp="1"/>
          </p:cNvSpPr>
          <p:nvPr>
            <p:ph type="title"/>
          </p:nvPr>
        </p:nvSpPr>
        <p:spPr/>
        <p:txBody>
          <a:bodyPr>
            <a:normAutofit fontScale="90000"/>
          </a:bodyPr>
          <a:lstStyle/>
          <a:p>
            <a:r>
              <a:rPr lang="ru-RU" dirty="0"/>
              <a:t>Сокращение численности штатов.</a:t>
            </a:r>
            <a:br>
              <a:rPr lang="ru-RU" dirty="0"/>
            </a:br>
            <a:r>
              <a:rPr lang="ru-RU" dirty="0"/>
              <a:t>Знаешь ли ты Трудовой кодекс?</a:t>
            </a:r>
            <a:br>
              <a:rPr lang="ru-RU" dirty="0"/>
            </a:br>
            <a:endParaRPr lang="ru-RU" dirty="0"/>
          </a:p>
        </p:txBody>
      </p:sp>
    </p:spTree>
    <p:extLst>
      <p:ext uri="{BB962C8B-B14F-4D97-AF65-F5344CB8AC3E}">
        <p14:creationId xmlns:p14="http://schemas.microsoft.com/office/powerpoint/2010/main" val="1283489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dirty="0" smtClean="0"/>
              <a:t>    </a:t>
            </a:r>
            <a:r>
              <a:rPr lang="ru-RU" sz="2800" dirty="0" smtClean="0"/>
              <a:t>Кроме того, </a:t>
            </a:r>
            <a:r>
              <a:rPr lang="ru-RU" sz="2800" dirty="0"/>
              <a:t>работникам, получившим увечья при производстве или профессиональное заболевание, инвалидам ВОВ, работникам, повышающим свою квалификацию по направлению работодателя без отрыва от производства. Коллективным договором могут предусматриваться другие категории работников пользующиеся преимущественным правом на оставление на работе.</a:t>
            </a:r>
          </a:p>
          <a:p>
            <a:pPr marL="45720" indent="0">
              <a:buNone/>
            </a:pPr>
            <a:endParaRPr lang="ru-RU" dirty="0"/>
          </a:p>
        </p:txBody>
      </p:sp>
    </p:spTree>
    <p:extLst>
      <p:ext uri="{BB962C8B-B14F-4D97-AF65-F5344CB8AC3E}">
        <p14:creationId xmlns:p14="http://schemas.microsoft.com/office/powerpoint/2010/main" val="3891493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600" dirty="0" smtClean="0"/>
              <a:t>    Нельзя </a:t>
            </a:r>
            <a:r>
              <a:rPr lang="ru-RU" sz="3600" dirty="0"/>
              <a:t>увольнять при сокращении штатов беременную женщину, за исключением случаев ликвидации организации, женщин, имеющих детей в возрасте до 3-х лет, одиноких матерей, воспитывающих ребёнка в возрасте до 14 лет (ребёнка- инвалида до 18 лет).</a:t>
            </a:r>
          </a:p>
          <a:p>
            <a:pPr marL="45720" indent="0">
              <a:buNone/>
            </a:pPr>
            <a:endParaRPr lang="ru-RU" sz="3600"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Кого </a:t>
            </a:r>
            <a:r>
              <a:rPr lang="ru-RU" b="1" i="1" dirty="0"/>
              <a:t>нельзя уволить по сокращению штатов?</a:t>
            </a:r>
            <a:r>
              <a:rPr lang="ru-RU" dirty="0"/>
              <a:t/>
            </a:r>
            <a:br>
              <a:rPr lang="ru-RU" dirty="0"/>
            </a:br>
            <a:endParaRPr lang="ru-RU" dirty="0"/>
          </a:p>
        </p:txBody>
      </p:sp>
    </p:spTree>
    <p:extLst>
      <p:ext uri="{BB962C8B-B14F-4D97-AF65-F5344CB8AC3E}">
        <p14:creationId xmlns:p14="http://schemas.microsoft.com/office/powerpoint/2010/main" val="1262490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sz="4800" dirty="0" smtClean="0"/>
              <a:t>     В </a:t>
            </a:r>
            <a:r>
              <a:rPr lang="ru-RU" sz="4800" dirty="0"/>
              <a:t>службу занятости населения работник должен обратится не позднее </a:t>
            </a:r>
            <a:r>
              <a:rPr lang="ru-RU" sz="4800" b="1" i="1" dirty="0"/>
              <a:t>двух недель </a:t>
            </a:r>
            <a:r>
              <a:rPr lang="ru-RU" sz="4800" dirty="0"/>
              <a:t>после получения приказа об увольнении.</a:t>
            </a:r>
          </a:p>
          <a:p>
            <a:pPr marL="45720" indent="0">
              <a:buNone/>
            </a:pPr>
            <a:endParaRPr lang="ru-RU" dirty="0"/>
          </a:p>
        </p:txBody>
      </p:sp>
      <p:sp>
        <p:nvSpPr>
          <p:cNvPr id="3" name="Заголовок 2"/>
          <p:cNvSpPr>
            <a:spLocks noGrp="1"/>
          </p:cNvSpPr>
          <p:nvPr>
            <p:ph type="title"/>
          </p:nvPr>
        </p:nvSpPr>
        <p:spPr/>
        <p:txBody>
          <a:bodyPr/>
          <a:lstStyle/>
          <a:p>
            <a:r>
              <a:rPr lang="ru-RU" sz="2800" b="1" i="1" dirty="0" smtClean="0"/>
              <a:t/>
            </a:r>
            <a:br>
              <a:rPr lang="ru-RU" sz="2800" b="1" i="1" dirty="0" smtClean="0"/>
            </a:br>
            <a:r>
              <a:rPr lang="ru-RU" sz="2800" b="1" i="1" dirty="0" smtClean="0"/>
              <a:t>В </a:t>
            </a:r>
            <a:r>
              <a:rPr lang="ru-RU" sz="2800" b="1" i="1" dirty="0"/>
              <a:t>какой срок, уволенный работник (по сокращению штата) должен обратится в службу занятости?</a:t>
            </a:r>
            <a:r>
              <a:rPr lang="ru-RU" sz="2800" dirty="0"/>
              <a:t/>
            </a:r>
            <a:br>
              <a:rPr lang="ru-RU" sz="2800" dirty="0"/>
            </a:br>
            <a:endParaRPr lang="ru-RU" sz="2800" dirty="0"/>
          </a:p>
        </p:txBody>
      </p:sp>
    </p:spTree>
    <p:extLst>
      <p:ext uri="{BB962C8B-B14F-4D97-AF65-F5344CB8AC3E}">
        <p14:creationId xmlns:p14="http://schemas.microsoft.com/office/powerpoint/2010/main" val="917511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sz="2800" dirty="0" smtClean="0"/>
              <a:t>     Статья </a:t>
            </a:r>
            <a:r>
              <a:rPr lang="ru-RU" sz="2800" dirty="0"/>
              <a:t>82 Т.К РФ предусматривает обязательное участие выборного профсоюзного органа в рассмотрении вопросов, связанных с расторжением трудового договора, сокращением штата (п.2 ст. 81 ТК РФ). Работодатель обязан в письменной форме не позднее, чем за 2 месяца сообщить выборному профсоюзному органу о возможном увольнении работников по п. 2 ст. 81 ТК РФ.</a:t>
            </a:r>
          </a:p>
          <a:p>
            <a:pPr marL="45720" indent="0">
              <a:buNone/>
            </a:pPr>
            <a:endParaRPr lang="ru-RU"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Какую </a:t>
            </a:r>
            <a:r>
              <a:rPr lang="ru-RU" b="1" i="1" dirty="0"/>
              <a:t>роль играет профсоюзный комитет при сокращении штатов? </a:t>
            </a:r>
            <a:r>
              <a:rPr lang="ru-RU" dirty="0"/>
              <a:t/>
            </a:r>
            <a:br>
              <a:rPr lang="ru-RU" dirty="0"/>
            </a:br>
            <a:endParaRPr lang="ru-RU" dirty="0"/>
          </a:p>
        </p:txBody>
      </p:sp>
    </p:spTree>
    <p:extLst>
      <p:ext uri="{BB962C8B-B14F-4D97-AF65-F5344CB8AC3E}">
        <p14:creationId xmlns:p14="http://schemas.microsoft.com/office/powerpoint/2010/main" val="2613187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2800" dirty="0" smtClean="0"/>
              <a:t>Прежде </a:t>
            </a:r>
            <a:r>
              <a:rPr lang="ru-RU" sz="2800" dirty="0"/>
              <a:t>чем издать приказ об увольнении работника, администрация должна обратится за получением мотивированного мнения в соответствующий выборный орган, того профсоюза, членом которого является работник (ст. 373 Т.К РФ</a:t>
            </a:r>
            <a:r>
              <a:rPr lang="ru-RU" sz="2800" dirty="0" smtClean="0"/>
              <a:t>). Выборный </a:t>
            </a:r>
            <a:r>
              <a:rPr lang="ru-RU" sz="2800" dirty="0"/>
              <a:t>профсоюзный орган в течение семи рабочих дней со дня получения проекта приказа об увольнении направляет работодателю своё мотивированное мнение в письменной форме.</a:t>
            </a:r>
          </a:p>
          <a:p>
            <a:pPr marL="45720" indent="0">
              <a:buNone/>
            </a:pPr>
            <a:endParaRPr lang="ru-RU" dirty="0"/>
          </a:p>
        </p:txBody>
      </p:sp>
    </p:spTree>
    <p:extLst>
      <p:ext uri="{BB962C8B-B14F-4D97-AF65-F5344CB8AC3E}">
        <p14:creationId xmlns:p14="http://schemas.microsoft.com/office/powerpoint/2010/main" val="698633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dirty="0" smtClean="0"/>
              <a:t>     </a:t>
            </a:r>
            <a:r>
              <a:rPr lang="ru-RU" sz="2800" dirty="0" smtClean="0"/>
              <a:t>В </a:t>
            </a:r>
            <a:r>
              <a:rPr lang="ru-RU" sz="2800" dirty="0"/>
              <a:t>случае несогласия с решением работодателя выборный профсоюзный орган в течение трёх рабочих дней проводит консультации с работодателем, которые оформляются протоколом. При </a:t>
            </a:r>
            <a:r>
              <a:rPr lang="ru-RU" sz="2800" dirty="0" smtClean="0"/>
              <a:t>не достижении </a:t>
            </a:r>
            <a:r>
              <a:rPr lang="ru-RU" sz="2800" dirty="0"/>
              <a:t>общего согласия, работодатель по истечении десяти рабочих дней с момента направления проекта приказа в профсоюзный орган имеет право принять решение, которое может быть обжаловано профсоюзным органом в государственной инспекции труда в течение десяти дней.</a:t>
            </a:r>
          </a:p>
          <a:p>
            <a:pPr marL="45720" indent="0">
              <a:buNone/>
            </a:pPr>
            <a:endParaRPr lang="ru-RU" sz="2800" dirty="0"/>
          </a:p>
        </p:txBody>
      </p:sp>
    </p:spTree>
    <p:extLst>
      <p:ext uri="{BB962C8B-B14F-4D97-AF65-F5344CB8AC3E}">
        <p14:creationId xmlns:p14="http://schemas.microsoft.com/office/powerpoint/2010/main" val="11451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4400" dirty="0" smtClean="0"/>
              <a:t>     Работодатель </a:t>
            </a:r>
            <a:r>
              <a:rPr lang="ru-RU" sz="4400" dirty="0"/>
              <a:t>имеет право расторгнуть трудовой договор не позднее </a:t>
            </a:r>
            <a:r>
              <a:rPr lang="ru-RU" sz="4400" b="1" i="1" dirty="0"/>
              <a:t>одного месяца </a:t>
            </a:r>
            <a:r>
              <a:rPr lang="ru-RU" sz="4400" dirty="0"/>
              <a:t>со дня получения </a:t>
            </a:r>
            <a:r>
              <a:rPr lang="ru-RU" sz="4400" dirty="0" smtClean="0"/>
              <a:t>мотивирован-</a:t>
            </a:r>
          </a:p>
          <a:p>
            <a:pPr marL="45720" indent="0">
              <a:buNone/>
            </a:pPr>
            <a:r>
              <a:rPr lang="ru-RU" sz="4400" dirty="0" err="1" smtClean="0"/>
              <a:t>ного</a:t>
            </a:r>
            <a:r>
              <a:rPr lang="ru-RU" sz="4400" dirty="0" smtClean="0"/>
              <a:t> </a:t>
            </a:r>
            <a:r>
              <a:rPr lang="ru-RU" sz="4400" dirty="0"/>
              <a:t>мнения выборного профсоюзного органа.</a:t>
            </a:r>
          </a:p>
          <a:p>
            <a:pPr marL="45720" indent="0">
              <a:buNone/>
            </a:pPr>
            <a:endParaRPr lang="ru-RU" sz="4400" dirty="0"/>
          </a:p>
        </p:txBody>
      </p:sp>
    </p:spTree>
    <p:extLst>
      <p:ext uri="{BB962C8B-B14F-4D97-AF65-F5344CB8AC3E}">
        <p14:creationId xmlns:p14="http://schemas.microsoft.com/office/powerpoint/2010/main" val="1106966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b="1" i="1" dirty="0" smtClean="0"/>
              <a:t>    </a:t>
            </a:r>
            <a:r>
              <a:rPr lang="ru-RU" sz="3200" b="1" i="1" dirty="0" smtClean="0"/>
              <a:t>1. При </a:t>
            </a:r>
            <a:r>
              <a:rPr lang="ru-RU" sz="3200" b="1" i="1" dirty="0"/>
              <a:t>рассмотрении приказа на увольнение по сокращению штатов, выяснилось, что Иванова Л. И. беременна. Какое мнение должен дать профсоюз?</a:t>
            </a:r>
            <a:endParaRPr lang="ru-RU" sz="3200" dirty="0"/>
          </a:p>
          <a:p>
            <a:pPr marL="45720" indent="0">
              <a:buNone/>
            </a:pPr>
            <a:r>
              <a:rPr lang="ru-RU" sz="3200" dirty="0" smtClean="0"/>
              <a:t>   </a:t>
            </a:r>
            <a:r>
              <a:rPr lang="ru-RU" sz="3200" b="1" dirty="0" smtClean="0"/>
              <a:t>Ответ: </a:t>
            </a:r>
            <a:r>
              <a:rPr lang="ru-RU" sz="3200" dirty="0" smtClean="0"/>
              <a:t>Сокращать </a:t>
            </a:r>
            <a:r>
              <a:rPr lang="ru-RU" sz="3200" dirty="0"/>
              <a:t>нельзя, т.к. статья 261 ТК РФ не допускает увольнения беременных женщин, за исключением случаев ликвидации организации.</a:t>
            </a:r>
          </a:p>
          <a:p>
            <a:pPr marL="45720" indent="0">
              <a:buNone/>
            </a:pPr>
            <a:r>
              <a:rPr lang="ru-RU" sz="3200" b="1" dirty="0"/>
              <a:t> </a:t>
            </a:r>
            <a:endParaRPr lang="ru-RU" sz="3200" dirty="0"/>
          </a:p>
          <a:p>
            <a:pPr marL="45720" indent="0">
              <a:buNone/>
            </a:pPr>
            <a:endParaRPr lang="ru-RU" dirty="0"/>
          </a:p>
        </p:txBody>
      </p:sp>
      <p:sp>
        <p:nvSpPr>
          <p:cNvPr id="3" name="Заголовок 2"/>
          <p:cNvSpPr>
            <a:spLocks noGrp="1"/>
          </p:cNvSpPr>
          <p:nvPr>
            <p:ph type="title"/>
          </p:nvPr>
        </p:nvSpPr>
        <p:spPr/>
        <p:txBody>
          <a:bodyPr/>
          <a:lstStyle/>
          <a:p>
            <a:r>
              <a:rPr lang="ru-RU" sz="2800" b="1" dirty="0" smtClean="0"/>
              <a:t/>
            </a:r>
            <a:br>
              <a:rPr lang="ru-RU" sz="2800" b="1" dirty="0" smtClean="0"/>
            </a:br>
            <a:r>
              <a:rPr lang="ru-RU" sz="2800" b="1" dirty="0" smtClean="0"/>
              <a:t>Рассмотрим </a:t>
            </a:r>
            <a:r>
              <a:rPr lang="ru-RU" sz="2800" b="1" dirty="0"/>
              <a:t>несколько практических заданий по применению процесса сокращения штатов.</a:t>
            </a:r>
            <a:r>
              <a:rPr lang="ru-RU" sz="2800" dirty="0"/>
              <a:t/>
            </a:r>
            <a:br>
              <a:rPr lang="ru-RU" sz="2800" dirty="0"/>
            </a:br>
            <a:endParaRPr lang="ru-RU" sz="2800" dirty="0"/>
          </a:p>
        </p:txBody>
      </p:sp>
    </p:spTree>
    <p:extLst>
      <p:ext uri="{BB962C8B-B14F-4D97-AF65-F5344CB8AC3E}">
        <p14:creationId xmlns:p14="http://schemas.microsoft.com/office/powerpoint/2010/main" val="2661567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b="1" dirty="0"/>
              <a:t> </a:t>
            </a:r>
            <a:r>
              <a:rPr lang="ru-RU" b="1" dirty="0" smtClean="0"/>
              <a:t>  </a:t>
            </a:r>
            <a:r>
              <a:rPr lang="ru-RU" sz="2800" b="1" dirty="0" smtClean="0"/>
              <a:t>2. </a:t>
            </a:r>
            <a:r>
              <a:rPr lang="ru-RU" sz="2800" b="1" i="1" dirty="0" smtClean="0"/>
              <a:t>Если </a:t>
            </a:r>
            <a:r>
              <a:rPr lang="ru-RU" sz="2800" b="1" i="1" dirty="0"/>
              <a:t>учитель Павлова Л. В. имеет высшую квалификационную категорию, а Гаврилова Н. П. имеет первую квалификационную категорию и на иждивении у неё двое малолетних детей. Кто имеет право остаться на работе?</a:t>
            </a:r>
            <a:endParaRPr lang="ru-RU" sz="2800" dirty="0"/>
          </a:p>
          <a:p>
            <a:pPr marL="45720" indent="0">
              <a:buNone/>
            </a:pPr>
            <a:r>
              <a:rPr lang="ru-RU" sz="2800" dirty="0" smtClean="0"/>
              <a:t>   </a:t>
            </a:r>
            <a:r>
              <a:rPr lang="ru-RU" sz="2800" b="1" dirty="0" smtClean="0"/>
              <a:t>Ответ: </a:t>
            </a:r>
            <a:r>
              <a:rPr lang="ru-RU" sz="2800" dirty="0" smtClean="0"/>
              <a:t>Преимущественное </a:t>
            </a:r>
            <a:r>
              <a:rPr lang="ru-RU" sz="2800" dirty="0"/>
              <a:t>право имеет работник с более высокой производительностью труда и квалификацией. Поэтому увольнять надо Гаврилову.</a:t>
            </a:r>
          </a:p>
          <a:p>
            <a:pPr marL="45720" indent="0">
              <a:buNone/>
            </a:pPr>
            <a:endParaRPr lang="ru-RU" sz="28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931119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b="1" i="1" dirty="0" smtClean="0"/>
              <a:t>   </a:t>
            </a:r>
            <a:r>
              <a:rPr lang="ru-RU" sz="3600" b="1" i="1" dirty="0" smtClean="0"/>
              <a:t>3. Оба </a:t>
            </a:r>
            <a:r>
              <a:rPr lang="ru-RU" sz="3600" b="1" i="1" dirty="0"/>
              <a:t>сотрудника имеют равные условия при увольнении, только один учится в институте. Кто имеет преимущественное право?</a:t>
            </a:r>
            <a:endParaRPr lang="ru-RU" sz="3600" dirty="0"/>
          </a:p>
          <a:p>
            <a:pPr marL="45720" indent="0">
              <a:buNone/>
            </a:pPr>
            <a:r>
              <a:rPr lang="ru-RU" sz="3600" dirty="0" smtClean="0"/>
              <a:t>   Ответ: Преимущественное </a:t>
            </a:r>
            <a:r>
              <a:rPr lang="ru-RU" sz="3600" dirty="0"/>
              <a:t>право имеет тот, кто учится, но только при условии, что его направил на учёбу работодатель.</a:t>
            </a:r>
          </a:p>
          <a:p>
            <a:pPr marL="45720" indent="0">
              <a:buNone/>
            </a:pPr>
            <a:endParaRPr lang="ru-RU" sz="3600" dirty="0"/>
          </a:p>
          <a:p>
            <a:endParaRPr lang="ru-RU" sz="36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371359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45720" indent="0">
              <a:buNone/>
            </a:pPr>
            <a:endParaRPr lang="ru-RU" dirty="0" smtClean="0"/>
          </a:p>
          <a:p>
            <a:pPr marL="45720" indent="0">
              <a:buNone/>
            </a:pPr>
            <a:r>
              <a:rPr lang="ru-RU" dirty="0"/>
              <a:t> </a:t>
            </a:r>
            <a:r>
              <a:rPr lang="ru-RU" sz="3600" dirty="0" smtClean="0"/>
              <a:t>1 .Сокращение численности штатов.</a:t>
            </a:r>
          </a:p>
          <a:p>
            <a:pPr marL="45720" indent="0">
              <a:buNone/>
            </a:pPr>
            <a:r>
              <a:rPr lang="ru-RU" sz="3600" dirty="0" smtClean="0"/>
              <a:t> 2. Знаешь ли ты Трудовой кодекс?</a:t>
            </a:r>
            <a:endParaRPr lang="ru-RU" sz="3600" dirty="0"/>
          </a:p>
        </p:txBody>
      </p:sp>
      <p:sp>
        <p:nvSpPr>
          <p:cNvPr id="2" name="Заголовок 1"/>
          <p:cNvSpPr>
            <a:spLocks noGrp="1"/>
          </p:cNvSpPr>
          <p:nvPr>
            <p:ph type="title"/>
          </p:nvPr>
        </p:nvSpPr>
        <p:spPr/>
        <p:txBody>
          <a:bodyPr/>
          <a:lstStyle/>
          <a:p>
            <a:r>
              <a:rPr lang="ru-RU" b="1" i="1" dirty="0" smtClean="0"/>
              <a:t>Вопросы учебного занятия.</a:t>
            </a:r>
            <a:endParaRPr lang="ru-RU" b="1" i="1" dirty="0"/>
          </a:p>
        </p:txBody>
      </p:sp>
    </p:spTree>
    <p:extLst>
      <p:ext uri="{BB962C8B-B14F-4D97-AF65-F5344CB8AC3E}">
        <p14:creationId xmlns:p14="http://schemas.microsoft.com/office/powerpoint/2010/main" val="4089447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b="1" i="1" dirty="0" smtClean="0"/>
              <a:t>   </a:t>
            </a:r>
            <a:r>
              <a:rPr lang="ru-RU" sz="4000" b="1" i="1" dirty="0" smtClean="0"/>
              <a:t>4. Может </a:t>
            </a:r>
            <a:r>
              <a:rPr lang="ru-RU" sz="4000" b="1" i="1" dirty="0"/>
              <a:t>ли предоставляться очередной отпуск работнику при сокращении штатов?</a:t>
            </a:r>
            <a:endParaRPr lang="ru-RU" sz="4000" dirty="0"/>
          </a:p>
          <a:p>
            <a:pPr marL="45720" indent="0">
              <a:buNone/>
            </a:pPr>
            <a:r>
              <a:rPr lang="ru-RU" sz="4000" dirty="0" smtClean="0"/>
              <a:t>   </a:t>
            </a:r>
          </a:p>
          <a:p>
            <a:pPr marL="45720" indent="0">
              <a:buNone/>
            </a:pPr>
            <a:r>
              <a:rPr lang="ru-RU" sz="4000" dirty="0"/>
              <a:t> </a:t>
            </a:r>
            <a:r>
              <a:rPr lang="ru-RU" sz="4000" dirty="0" smtClean="0"/>
              <a:t>  Ответ: Может </a:t>
            </a:r>
            <a:r>
              <a:rPr lang="ru-RU" sz="4000" dirty="0"/>
              <a:t>с последующим увольнением.</a:t>
            </a:r>
          </a:p>
          <a:p>
            <a:pPr marL="45720" indent="0">
              <a:buNone/>
            </a:pPr>
            <a:endParaRPr lang="ru-RU" sz="40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388929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b="1" dirty="0"/>
              <a:t> </a:t>
            </a:r>
            <a:r>
              <a:rPr lang="ru-RU" b="1" dirty="0" smtClean="0"/>
              <a:t>  </a:t>
            </a:r>
            <a:r>
              <a:rPr lang="ru-RU" sz="3600" b="1" dirty="0" smtClean="0"/>
              <a:t>5. </a:t>
            </a:r>
            <a:r>
              <a:rPr lang="ru-RU" sz="3600" b="1" i="1" dirty="0" smtClean="0"/>
              <a:t>Будет </a:t>
            </a:r>
            <a:r>
              <a:rPr lang="ru-RU" sz="3600" b="1" i="1" dirty="0"/>
              <a:t>ли иметь преимущество женщина, разведённая с мужем, имеющая на иждивении ребёнка, как имеющая один заработок в семье?</a:t>
            </a:r>
            <a:endParaRPr lang="ru-RU" sz="3600" dirty="0"/>
          </a:p>
          <a:p>
            <a:pPr marL="45720" indent="0">
              <a:buNone/>
            </a:pPr>
            <a:r>
              <a:rPr lang="ru-RU" sz="3600" dirty="0"/>
              <a:t> </a:t>
            </a:r>
            <a:r>
              <a:rPr lang="ru-RU" sz="3600" dirty="0" smtClean="0"/>
              <a:t> </a:t>
            </a:r>
            <a:r>
              <a:rPr lang="ru-RU" sz="3600" b="1" i="1" dirty="0" smtClean="0"/>
              <a:t>Ответ: </a:t>
            </a:r>
            <a:r>
              <a:rPr lang="ru-RU" sz="3600" dirty="0" smtClean="0"/>
              <a:t>Будет </a:t>
            </a:r>
            <a:r>
              <a:rPr lang="ru-RU" sz="3600" dirty="0"/>
              <a:t>в том случае, если она не получает алименты.</a:t>
            </a:r>
          </a:p>
          <a:p>
            <a:endParaRPr lang="ru-RU" sz="36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170316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lvl="0" indent="0">
              <a:buNone/>
            </a:pPr>
            <a:r>
              <a:rPr lang="ru-RU" sz="2800" dirty="0" smtClean="0"/>
              <a:t>   </a:t>
            </a:r>
            <a:r>
              <a:rPr lang="ru-RU" sz="2800" b="1" i="1" dirty="0" smtClean="0"/>
              <a:t>1. Когда </a:t>
            </a:r>
            <a:r>
              <a:rPr lang="ru-RU" sz="2800" b="1" i="1" dirty="0"/>
              <a:t>новый Трудовой кодекс был принят Государственной Думой </a:t>
            </a:r>
            <a:r>
              <a:rPr lang="ru-RU" sz="2800" b="1" i="1" dirty="0" smtClean="0"/>
              <a:t>РФ? </a:t>
            </a:r>
            <a:endParaRPr lang="ru-RU" sz="2800" b="1" i="1" dirty="0"/>
          </a:p>
          <a:p>
            <a:pPr marL="45720" lvl="0" indent="0">
              <a:buNone/>
            </a:pPr>
            <a:r>
              <a:rPr lang="ru-RU" sz="2800" b="1" i="1" dirty="0" smtClean="0"/>
              <a:t>   Ответ</a:t>
            </a:r>
            <a:r>
              <a:rPr lang="ru-RU" sz="2800" b="1" i="1" dirty="0"/>
              <a:t>:</a:t>
            </a:r>
            <a:r>
              <a:rPr lang="ru-RU" sz="2800" dirty="0"/>
              <a:t> 21.12.2001г и вступил в действие 1 февраля 2002 г, ст.420 ТК РФ. </a:t>
            </a:r>
          </a:p>
          <a:p>
            <a:pPr marL="45720" lvl="0" indent="0">
              <a:buNone/>
            </a:pPr>
            <a:r>
              <a:rPr lang="ru-RU" sz="2800" dirty="0" smtClean="0"/>
              <a:t>   </a:t>
            </a:r>
            <a:r>
              <a:rPr lang="ru-RU" sz="2800" b="1" dirty="0" smtClean="0"/>
              <a:t>2. Какие </a:t>
            </a:r>
            <a:r>
              <a:rPr lang="ru-RU" sz="2800" b="1" dirty="0"/>
              <a:t>документы кроме Трудового кодекса регулируют трудовые отношения? </a:t>
            </a:r>
          </a:p>
          <a:p>
            <a:pPr marL="45720" lvl="0" indent="0">
              <a:buNone/>
            </a:pPr>
            <a:r>
              <a:rPr lang="ru-RU" sz="2800" b="1" i="1" dirty="0" smtClean="0"/>
              <a:t>   Ответ</a:t>
            </a:r>
            <a:r>
              <a:rPr lang="ru-RU" sz="2800" b="1" i="1" dirty="0"/>
              <a:t>:</a:t>
            </a:r>
            <a:r>
              <a:rPr lang="ru-RU" sz="2800" dirty="0"/>
              <a:t> Федеральные законы, Указы Президента РФ, постановления Правительства РФ; нормативные акты федеральных органов исполнительной власти, ст.5 ТК РФ.</a:t>
            </a:r>
          </a:p>
          <a:p>
            <a:pPr marL="45720" indent="0">
              <a:buNone/>
            </a:pPr>
            <a:endParaRPr lang="ru-RU" sz="2800"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2-е учебное занятие.</a:t>
            </a:r>
            <a:r>
              <a:rPr lang="ru-RU" dirty="0"/>
              <a:t> </a:t>
            </a:r>
            <a:r>
              <a:rPr lang="ru-RU" dirty="0" smtClean="0"/>
              <a:t/>
            </a:r>
            <a:br>
              <a:rPr lang="ru-RU" dirty="0" smtClean="0"/>
            </a:br>
            <a:r>
              <a:rPr lang="ru-RU" dirty="0" smtClean="0"/>
              <a:t>I</a:t>
            </a:r>
            <a:r>
              <a:rPr lang="ru-RU" dirty="0"/>
              <a:t>.   Разминка «Вопрос-ответ»</a:t>
            </a:r>
            <a:br>
              <a:rPr lang="ru-RU" dirty="0"/>
            </a:br>
            <a:endParaRPr lang="ru-RU" b="1" i="1" dirty="0"/>
          </a:p>
        </p:txBody>
      </p:sp>
    </p:spTree>
    <p:extLst>
      <p:ext uri="{BB962C8B-B14F-4D97-AF65-F5344CB8AC3E}">
        <p14:creationId xmlns:p14="http://schemas.microsoft.com/office/powerpoint/2010/main" val="2383022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lvl="0" indent="0">
              <a:buNone/>
            </a:pPr>
            <a:r>
              <a:rPr lang="ru-RU" dirty="0" smtClean="0"/>
              <a:t>   </a:t>
            </a:r>
            <a:r>
              <a:rPr lang="ru-RU" sz="3200" b="1" i="1" dirty="0" smtClean="0"/>
              <a:t>3. Имеют </a:t>
            </a:r>
            <a:r>
              <a:rPr lang="ru-RU" sz="3200" b="1" i="1" dirty="0"/>
              <a:t>ли право работники, не являющиеся членами профсоюза, уполномочить орган первичной профсоюзной организации представлять их интересы во взаимоотношениях с работодателем?</a:t>
            </a:r>
          </a:p>
          <a:p>
            <a:pPr marL="45720" lvl="0" indent="0">
              <a:buNone/>
            </a:pPr>
            <a:r>
              <a:rPr lang="ru-RU" sz="3200" b="1" i="1" dirty="0" smtClean="0"/>
              <a:t>   Ответ</a:t>
            </a:r>
            <a:r>
              <a:rPr lang="ru-RU" sz="3200" b="1" i="1" dirty="0"/>
              <a:t>:</a:t>
            </a:r>
            <a:r>
              <a:rPr lang="ru-RU" sz="3200" dirty="0"/>
              <a:t> Да, могут при проведении коллективных переговоров, ст.30 ТК РФ.</a:t>
            </a:r>
          </a:p>
          <a:p>
            <a:endParaRPr lang="ru-RU" dirty="0"/>
          </a:p>
        </p:txBody>
      </p:sp>
    </p:spTree>
    <p:extLst>
      <p:ext uri="{BB962C8B-B14F-4D97-AF65-F5344CB8AC3E}">
        <p14:creationId xmlns:p14="http://schemas.microsoft.com/office/powerpoint/2010/main" val="2930160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lvl="0" indent="0">
              <a:buNone/>
            </a:pPr>
            <a:r>
              <a:rPr lang="ru-RU" dirty="0" smtClean="0"/>
              <a:t>   </a:t>
            </a:r>
            <a:r>
              <a:rPr lang="ru-RU" sz="3600" b="1" i="1" dirty="0" smtClean="0"/>
              <a:t>4. Что </a:t>
            </a:r>
            <a:r>
              <a:rPr lang="ru-RU" sz="3600" b="1" i="1" dirty="0"/>
              <a:t>такое коллективный договор</a:t>
            </a:r>
            <a:r>
              <a:rPr lang="ru-RU" sz="3600" b="1" i="1" dirty="0" smtClean="0"/>
              <a:t>?  </a:t>
            </a:r>
          </a:p>
          <a:p>
            <a:pPr marL="45720" lvl="0" indent="0">
              <a:buNone/>
            </a:pPr>
            <a:r>
              <a:rPr lang="ru-RU" sz="3600" b="1" i="1" dirty="0" smtClean="0"/>
              <a:t>Ответ </a:t>
            </a:r>
            <a:r>
              <a:rPr lang="ru-RU" sz="3600" b="1" i="1" dirty="0"/>
              <a:t>:</a:t>
            </a:r>
            <a:r>
              <a:rPr lang="ru-RU" sz="3600" dirty="0"/>
              <a:t> Правовой акт, регулирующий социально-трудовые отношения, заключается работниками и работодателями в лице их представителей, ст.40 ТК РФ.</a:t>
            </a:r>
          </a:p>
          <a:p>
            <a:endParaRPr lang="ru-RU" sz="3600" dirty="0"/>
          </a:p>
        </p:txBody>
      </p:sp>
    </p:spTree>
    <p:extLst>
      <p:ext uri="{BB962C8B-B14F-4D97-AF65-F5344CB8AC3E}">
        <p14:creationId xmlns:p14="http://schemas.microsoft.com/office/powerpoint/2010/main" val="3760462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lvl="0" indent="0">
              <a:buNone/>
            </a:pPr>
            <a:r>
              <a:rPr lang="ru-RU" sz="3600" dirty="0" smtClean="0"/>
              <a:t>   5</a:t>
            </a:r>
            <a:r>
              <a:rPr lang="ru-RU" sz="3600" dirty="0"/>
              <a:t>. Если в трудовом договоре между работником и работодателем не оговорен срок  заключения   трудового   договора,   каким   он   может   быть по продолжительности?</a:t>
            </a:r>
          </a:p>
          <a:p>
            <a:pPr marL="45720" lvl="0" indent="0">
              <a:buNone/>
            </a:pPr>
            <a:r>
              <a:rPr lang="ru-RU" sz="3600" b="1" i="1" dirty="0" smtClean="0"/>
              <a:t>   Ответ</a:t>
            </a:r>
            <a:r>
              <a:rPr lang="ru-RU" sz="3600" b="1" i="1" dirty="0"/>
              <a:t>:</a:t>
            </a:r>
            <a:r>
              <a:rPr lang="ru-RU" sz="3600" dirty="0"/>
              <a:t> Считается заключенным  на неопределенный срок, ст.58 ТК РФ.</a:t>
            </a:r>
          </a:p>
          <a:p>
            <a:endParaRPr lang="ru-RU" sz="3600" dirty="0"/>
          </a:p>
        </p:txBody>
      </p:sp>
    </p:spTree>
    <p:extLst>
      <p:ext uri="{BB962C8B-B14F-4D97-AF65-F5344CB8AC3E}">
        <p14:creationId xmlns:p14="http://schemas.microsoft.com/office/powerpoint/2010/main" val="4033627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lvl="0" indent="0">
              <a:buNone/>
            </a:pPr>
            <a:r>
              <a:rPr lang="ru-RU" dirty="0" smtClean="0"/>
              <a:t>   </a:t>
            </a:r>
            <a:r>
              <a:rPr lang="ru-RU" sz="3600" b="1" i="1" dirty="0" smtClean="0"/>
              <a:t>6.Когда </a:t>
            </a:r>
            <a:r>
              <a:rPr lang="ru-RU" sz="3600" b="1" i="1" dirty="0"/>
              <a:t>должна быть выдана трудовая книжка при увольнении работника, может ли она быть отправлена по почте?</a:t>
            </a:r>
          </a:p>
          <a:p>
            <a:pPr marL="45720" lvl="0" indent="0">
              <a:buNone/>
            </a:pPr>
            <a:r>
              <a:rPr lang="ru-RU" sz="3600" b="1" i="1" dirty="0" smtClean="0"/>
              <a:t>   Ответ</a:t>
            </a:r>
            <a:r>
              <a:rPr lang="ru-RU" sz="3600" b="1" i="1" dirty="0"/>
              <a:t>:</a:t>
            </a:r>
            <a:r>
              <a:rPr lang="ru-RU" sz="3600" dirty="0"/>
              <a:t> Трудовая книжка выдается в день увольнения работника (последний день работы); только с согласия работника, ст.62 ТК РФ.</a:t>
            </a:r>
          </a:p>
          <a:p>
            <a:pPr marL="45720" indent="0">
              <a:buNone/>
            </a:pPr>
            <a:endParaRPr lang="ru-RU" sz="3600" dirty="0"/>
          </a:p>
        </p:txBody>
      </p:sp>
    </p:spTree>
    <p:extLst>
      <p:ext uri="{BB962C8B-B14F-4D97-AF65-F5344CB8AC3E}">
        <p14:creationId xmlns:p14="http://schemas.microsoft.com/office/powerpoint/2010/main" val="2697512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lvl="0" indent="0">
              <a:buNone/>
            </a:pPr>
            <a:endParaRPr lang="ru-RU" dirty="0" smtClean="0"/>
          </a:p>
          <a:p>
            <a:pPr marL="45720" lvl="0" indent="0">
              <a:buNone/>
            </a:pPr>
            <a:r>
              <a:rPr lang="ru-RU" sz="4000" dirty="0"/>
              <a:t> </a:t>
            </a:r>
            <a:r>
              <a:rPr lang="ru-RU" sz="4000" dirty="0" smtClean="0"/>
              <a:t>    </a:t>
            </a:r>
            <a:r>
              <a:rPr lang="ru-RU" sz="4000" b="1" i="1" dirty="0" smtClean="0"/>
              <a:t>7</a:t>
            </a:r>
            <a:r>
              <a:rPr lang="ru-RU" sz="4000" b="1" i="1" dirty="0"/>
              <a:t>. Какой день считается днем увольнения при расторжении Трудового договора?</a:t>
            </a:r>
          </a:p>
          <a:p>
            <a:pPr marL="45720" lvl="0" indent="0">
              <a:buNone/>
            </a:pPr>
            <a:r>
              <a:rPr lang="ru-RU" sz="4000" b="1" i="1" dirty="0" smtClean="0"/>
              <a:t>   Ответ</a:t>
            </a:r>
            <a:r>
              <a:rPr lang="ru-RU" sz="4000" b="1" i="1" dirty="0"/>
              <a:t>:</a:t>
            </a:r>
            <a:r>
              <a:rPr lang="ru-RU" sz="4000" dirty="0"/>
              <a:t> Последний день работы работника, ст.77 ТК РФ.</a:t>
            </a:r>
          </a:p>
          <a:p>
            <a:pPr marL="45720" indent="0">
              <a:buNone/>
            </a:pPr>
            <a:endParaRPr lang="ru-RU" sz="4000" dirty="0"/>
          </a:p>
        </p:txBody>
      </p:sp>
    </p:spTree>
    <p:extLst>
      <p:ext uri="{BB962C8B-B14F-4D97-AF65-F5344CB8AC3E}">
        <p14:creationId xmlns:p14="http://schemas.microsoft.com/office/powerpoint/2010/main" val="1013935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lvl="0" indent="0">
              <a:buNone/>
            </a:pPr>
            <a:r>
              <a:rPr lang="ru-RU" sz="3200" dirty="0" smtClean="0"/>
              <a:t>   </a:t>
            </a:r>
            <a:r>
              <a:rPr lang="ru-RU" sz="3200" b="1" i="1" dirty="0" smtClean="0"/>
              <a:t>8</a:t>
            </a:r>
            <a:r>
              <a:rPr lang="ru-RU" sz="3200" b="1" i="1" dirty="0"/>
              <a:t>. Может ли работник привлекаться к работе в выходные и нерабочие, праздничные дни для выполнения определенных работ согласно статье 113 ТК РФ?</a:t>
            </a:r>
          </a:p>
          <a:p>
            <a:pPr marL="45720" lvl="0" indent="0">
              <a:buNone/>
            </a:pPr>
            <a:r>
              <a:rPr lang="ru-RU" sz="3200" b="1" i="1" dirty="0" smtClean="0"/>
              <a:t>   Ответ</a:t>
            </a:r>
            <a:r>
              <a:rPr lang="ru-RU" sz="3200" b="1" i="1" dirty="0"/>
              <a:t>:</a:t>
            </a:r>
            <a:r>
              <a:rPr lang="ru-RU" sz="3200" dirty="0"/>
              <a:t> Только с письменного согласия работника; в других случаях с письменного согласия работника и с учетом мнения выборного профоргана.</a:t>
            </a:r>
          </a:p>
          <a:p>
            <a:pPr marL="45720" indent="0">
              <a:buNone/>
            </a:pPr>
            <a:endParaRPr lang="ru-RU" sz="3200" dirty="0"/>
          </a:p>
        </p:txBody>
      </p:sp>
    </p:spTree>
    <p:extLst>
      <p:ext uri="{BB962C8B-B14F-4D97-AF65-F5344CB8AC3E}">
        <p14:creationId xmlns:p14="http://schemas.microsoft.com/office/powerpoint/2010/main" val="1380235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lvl="0" indent="0">
              <a:buNone/>
            </a:pPr>
            <a:r>
              <a:rPr lang="ru-RU" dirty="0" smtClean="0"/>
              <a:t>   </a:t>
            </a:r>
            <a:r>
              <a:rPr lang="ru-RU" sz="3200" b="1" i="1" dirty="0" smtClean="0"/>
              <a:t>9</a:t>
            </a:r>
            <a:r>
              <a:rPr lang="ru-RU" sz="3200" b="1" i="1" dirty="0"/>
              <a:t>. Кому должен быть предоставлен отпуск до истечения 6 месяцев непрерывной работы?</a:t>
            </a:r>
          </a:p>
          <a:p>
            <a:pPr marL="45720" lvl="0" indent="0">
              <a:buNone/>
            </a:pPr>
            <a:r>
              <a:rPr lang="ru-RU" sz="3200" b="1" i="1" dirty="0" smtClean="0"/>
              <a:t>   Ответ</a:t>
            </a:r>
            <a:r>
              <a:rPr lang="ru-RU" sz="3200" b="1" i="1" dirty="0"/>
              <a:t>:</a:t>
            </a:r>
            <a:r>
              <a:rPr lang="ru-RU" sz="3200" dirty="0"/>
              <a:t> Женщинам - перед отпуском по беременности и родам или непосредственно после него, работникам до 18 лет, работникам, усыновившим ребенка в возрасте до 3-х месяцев, ст. 122 ТК РФ.</a:t>
            </a:r>
          </a:p>
          <a:p>
            <a:pPr marL="45720" indent="0">
              <a:buNone/>
            </a:pPr>
            <a:endParaRPr lang="ru-RU" sz="3200" dirty="0"/>
          </a:p>
        </p:txBody>
      </p:sp>
    </p:spTree>
    <p:extLst>
      <p:ext uri="{BB962C8B-B14F-4D97-AF65-F5344CB8AC3E}">
        <p14:creationId xmlns:p14="http://schemas.microsoft.com/office/powerpoint/2010/main" val="286385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sz="4400" dirty="0" smtClean="0"/>
              <a:t>    </a:t>
            </a:r>
            <a:r>
              <a:rPr lang="ru-RU" sz="4000" dirty="0" smtClean="0"/>
              <a:t>Порядок </a:t>
            </a:r>
            <a:r>
              <a:rPr lang="ru-RU" sz="4000" dirty="0"/>
              <a:t>увольнения при сокращении штатов предусматривается в Трудовом кодексе </a:t>
            </a:r>
            <a:r>
              <a:rPr lang="ru-RU" sz="4000" dirty="0" smtClean="0"/>
              <a:t>РФ статьями: </a:t>
            </a:r>
            <a:r>
              <a:rPr lang="ru-RU" sz="4000" dirty="0"/>
              <a:t>81 п.2, 82, 178,179, 180, 261, 373.</a:t>
            </a:r>
          </a:p>
        </p:txBody>
      </p:sp>
      <p:sp>
        <p:nvSpPr>
          <p:cNvPr id="3" name="Заголовок 2"/>
          <p:cNvSpPr>
            <a:spLocks noGrp="1"/>
          </p:cNvSpPr>
          <p:nvPr>
            <p:ph type="title"/>
          </p:nvPr>
        </p:nvSpPr>
        <p:spPr/>
        <p:txBody>
          <a:bodyPr/>
          <a:lstStyle/>
          <a:p>
            <a:r>
              <a:rPr lang="ru-RU" b="1" i="1" dirty="0" smtClean="0"/>
              <a:t>1 вопрос занятия.</a:t>
            </a:r>
            <a:endParaRPr lang="ru-RU" b="1" i="1" dirty="0"/>
          </a:p>
        </p:txBody>
      </p:sp>
    </p:spTree>
    <p:extLst>
      <p:ext uri="{BB962C8B-B14F-4D97-AF65-F5344CB8AC3E}">
        <p14:creationId xmlns:p14="http://schemas.microsoft.com/office/powerpoint/2010/main" val="149299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lvl="0" indent="0">
              <a:buNone/>
            </a:pPr>
            <a:r>
              <a:rPr lang="ru-RU" b="1" i="1" dirty="0" smtClean="0"/>
              <a:t>   </a:t>
            </a:r>
            <a:r>
              <a:rPr lang="ru-RU" sz="3600" b="1" i="1" dirty="0" smtClean="0"/>
              <a:t>10</a:t>
            </a:r>
            <a:r>
              <a:rPr lang="ru-RU" sz="3600" b="1" i="1" dirty="0"/>
              <a:t>. Может ли заработная плата выплачиваться в не денежной форме? </a:t>
            </a:r>
            <a:endParaRPr lang="ru-RU" sz="3600" b="1" i="1" dirty="0" smtClean="0"/>
          </a:p>
          <a:p>
            <a:pPr marL="45720" lvl="0" indent="0">
              <a:buNone/>
            </a:pPr>
            <a:r>
              <a:rPr lang="ru-RU" sz="3600" b="1" dirty="0"/>
              <a:t> </a:t>
            </a:r>
            <a:r>
              <a:rPr lang="ru-RU" sz="3600" b="1" dirty="0" smtClean="0"/>
              <a:t>  Ответ</a:t>
            </a:r>
            <a:r>
              <a:rPr lang="ru-RU" sz="3600" b="1" dirty="0"/>
              <a:t>: </a:t>
            </a:r>
            <a:r>
              <a:rPr lang="ru-RU" sz="3600" dirty="0"/>
              <a:t>Может, но не должна превышать 20% от общей суммы заработной платы, на основании коллективного договора или трудового договора по письменному заявлению работника, ст.131 ТК РФ.</a:t>
            </a:r>
          </a:p>
          <a:p>
            <a:pPr marL="45720" indent="0">
              <a:buNone/>
            </a:pPr>
            <a:endParaRPr lang="ru-RU" sz="3600" dirty="0"/>
          </a:p>
        </p:txBody>
      </p:sp>
    </p:spTree>
    <p:extLst>
      <p:ext uri="{BB962C8B-B14F-4D97-AF65-F5344CB8AC3E}">
        <p14:creationId xmlns:p14="http://schemas.microsoft.com/office/powerpoint/2010/main" val="3388001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b="1" i="1" dirty="0" smtClean="0"/>
              <a:t>   </a:t>
            </a:r>
            <a:r>
              <a:rPr lang="ru-RU" sz="3200" b="1" i="1" dirty="0" smtClean="0"/>
              <a:t>1. Иван </a:t>
            </a:r>
            <a:r>
              <a:rPr lang="ru-RU" sz="3200" b="1" i="1" dirty="0"/>
              <a:t>Иванович был принят на работу 1 января 2015 года, с 1 июля он написал заявление на отпуск. Может ли он получить отпуск полной продолжительности, какая часть отпуска будет оплачена?</a:t>
            </a:r>
          </a:p>
          <a:p>
            <a:pPr marL="45720" indent="0">
              <a:buNone/>
            </a:pPr>
            <a:r>
              <a:rPr lang="ru-RU" sz="3200" b="1" i="1" dirty="0" smtClean="0"/>
              <a:t>   Ответ</a:t>
            </a:r>
            <a:r>
              <a:rPr lang="ru-RU" sz="3200" b="1" i="1" dirty="0"/>
              <a:t>:</a:t>
            </a:r>
            <a:r>
              <a:rPr lang="ru-RU" sz="3200" dirty="0"/>
              <a:t> Имеет право на отпуск полной продолжительности, оплачивается полностью, ст. 122 ТК РФ.</a:t>
            </a:r>
          </a:p>
          <a:p>
            <a:pPr marL="45720" indent="0">
              <a:buNone/>
            </a:pPr>
            <a:endParaRPr lang="ru-RU" sz="3200" dirty="0"/>
          </a:p>
        </p:txBody>
      </p:sp>
      <p:sp>
        <p:nvSpPr>
          <p:cNvPr id="3" name="Заголовок 2"/>
          <p:cNvSpPr>
            <a:spLocks noGrp="1"/>
          </p:cNvSpPr>
          <p:nvPr>
            <p:ph type="title"/>
          </p:nvPr>
        </p:nvSpPr>
        <p:spPr/>
        <p:txBody>
          <a:bodyPr/>
          <a:lstStyle/>
          <a:p>
            <a:r>
              <a:rPr lang="ru-RU" b="1" dirty="0" smtClean="0"/>
              <a:t/>
            </a:r>
            <a:br>
              <a:rPr lang="ru-RU" b="1" dirty="0" smtClean="0"/>
            </a:br>
            <a:r>
              <a:rPr lang="ru-RU" b="1" dirty="0" smtClean="0"/>
              <a:t>II</a:t>
            </a:r>
            <a:r>
              <a:rPr lang="ru-RU" b="1" dirty="0"/>
              <a:t>.</a:t>
            </a:r>
            <a:r>
              <a:rPr lang="ru-RU" b="1" dirty="0" smtClean="0"/>
              <a:t>  </a:t>
            </a:r>
            <a:r>
              <a:rPr lang="ru-RU" b="1" dirty="0"/>
              <a:t>Проблемные ситуации</a:t>
            </a:r>
            <a:r>
              <a:rPr lang="ru-RU" dirty="0"/>
              <a:t/>
            </a:r>
            <a:br>
              <a:rPr lang="ru-RU" dirty="0"/>
            </a:br>
            <a:endParaRPr lang="ru-RU" dirty="0"/>
          </a:p>
        </p:txBody>
      </p:sp>
    </p:spTree>
    <p:extLst>
      <p:ext uri="{BB962C8B-B14F-4D97-AF65-F5344CB8AC3E}">
        <p14:creationId xmlns:p14="http://schemas.microsoft.com/office/powerpoint/2010/main" val="21983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2800" b="1" i="1" dirty="0" smtClean="0"/>
              <a:t>   2. В </a:t>
            </a:r>
            <a:r>
              <a:rPr lang="ru-RU" sz="2800" b="1" i="1" dirty="0"/>
              <a:t>семье Дмитрия Васильевича родился ребенок. Жена - студентка последнего курса института, не хочет оставлять учебу. Может ли этот отпуск использовать отец ребенка, сохранится ли за ним место работы? </a:t>
            </a:r>
          </a:p>
          <a:p>
            <a:pPr marL="45720" indent="0">
              <a:buNone/>
            </a:pPr>
            <a:r>
              <a:rPr lang="ru-RU" sz="2800" b="1" i="1" dirty="0" smtClean="0"/>
              <a:t>   Ответ</a:t>
            </a:r>
            <a:r>
              <a:rPr lang="ru-RU" sz="2800" b="1" i="1" dirty="0"/>
              <a:t>:</a:t>
            </a:r>
            <a:r>
              <a:rPr lang="ru-RU" sz="2800" dirty="0"/>
              <a:t> Отец вправе использовать этот отпуск, а также бабушка, дедушка , другой родственник, фактически осуществляющий уход за ребенком, место работы </a:t>
            </a:r>
            <a:r>
              <a:rPr lang="ru-RU" sz="2800" dirty="0" smtClean="0"/>
              <a:t>(должность</a:t>
            </a:r>
            <a:r>
              <a:rPr lang="ru-RU" sz="2800" dirty="0"/>
              <a:t>) сохраняется, ст. 256 ТК РФ.</a:t>
            </a:r>
          </a:p>
          <a:p>
            <a:pPr marL="45720" indent="0">
              <a:buNone/>
            </a:pPr>
            <a:endParaRPr lang="ru-RU" sz="2800" dirty="0"/>
          </a:p>
        </p:txBody>
      </p:sp>
    </p:spTree>
    <p:extLst>
      <p:ext uri="{BB962C8B-B14F-4D97-AF65-F5344CB8AC3E}">
        <p14:creationId xmlns:p14="http://schemas.microsoft.com/office/powerpoint/2010/main" val="2246719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3200" b="1" i="1" dirty="0" smtClean="0"/>
              <a:t>3. Татьяну </a:t>
            </a:r>
            <a:r>
              <a:rPr lang="ru-RU" sz="3200" b="1" i="1" dirty="0"/>
              <a:t>Ивановну увольняют с занимаемой должности в связи с сокращением штатов, может ли она обратиться в профсоюзную организацию за помощью? </a:t>
            </a:r>
          </a:p>
          <a:p>
            <a:pPr marL="45720" indent="0">
              <a:buNone/>
            </a:pPr>
            <a:r>
              <a:rPr lang="ru-RU" sz="3200" b="1" i="1" dirty="0" smtClean="0"/>
              <a:t>   Ответ</a:t>
            </a:r>
            <a:r>
              <a:rPr lang="ru-RU" sz="3200" b="1" i="1" dirty="0"/>
              <a:t>:</a:t>
            </a:r>
            <a:r>
              <a:rPr lang="ru-RU" sz="3200" dirty="0"/>
              <a:t> Если она член профсоюза, то увольнение производится с учетом мотивированного мнения выборного профсоюзного органа, ст. 82 ТК РФ.</a:t>
            </a:r>
          </a:p>
          <a:p>
            <a:pPr marL="45720" indent="0">
              <a:buNone/>
            </a:pPr>
            <a:endParaRPr lang="ru-RU" dirty="0"/>
          </a:p>
        </p:txBody>
      </p:sp>
    </p:spTree>
    <p:extLst>
      <p:ext uri="{BB962C8B-B14F-4D97-AF65-F5344CB8AC3E}">
        <p14:creationId xmlns:p14="http://schemas.microsoft.com/office/powerpoint/2010/main" val="3650253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2400" b="1" i="1" dirty="0" smtClean="0"/>
              <a:t>4. Николай </a:t>
            </a:r>
            <a:r>
              <a:rPr lang="ru-RU" sz="2400" b="1" i="1" dirty="0"/>
              <a:t>Иванович долгое время был председателем профсоюзной организации школы, переизбран год назад. Администрация предупредила его о предстоящем увольнении в связи с сокращением штатов. Прав ли работодатель?</a:t>
            </a:r>
          </a:p>
          <a:p>
            <a:pPr marL="45720" indent="0">
              <a:buNone/>
            </a:pPr>
            <a:r>
              <a:rPr lang="ru-RU" sz="2400" b="1" i="1" dirty="0" smtClean="0"/>
              <a:t>   Ответ</a:t>
            </a:r>
            <a:r>
              <a:rPr lang="ru-RU" sz="2400" b="1" i="1" dirty="0"/>
              <a:t>:</a:t>
            </a:r>
            <a:r>
              <a:rPr lang="ru-RU" sz="2400" dirty="0"/>
              <a:t> Да прав</a:t>
            </a:r>
            <a:r>
              <a:rPr lang="ru-RU" sz="2400" dirty="0" smtClean="0"/>
              <a:t>, однако </a:t>
            </a:r>
            <a:r>
              <a:rPr lang="ru-RU" sz="2400" dirty="0"/>
              <a:t>расторжение трудового договора в данном случае  может состояться только с предварительного согласия вышестоящего выборного профсоюзного органа, льгота сохраняется в течение 2-х лет после окончания срока полномочия председателя профсоюзной организации и для его заместителей, ст. 376 ТК РФ.</a:t>
            </a:r>
          </a:p>
          <a:p>
            <a:pPr marL="45720" indent="0">
              <a:buNone/>
            </a:pPr>
            <a:endParaRPr lang="ru-RU" dirty="0"/>
          </a:p>
        </p:txBody>
      </p:sp>
    </p:spTree>
    <p:extLst>
      <p:ext uri="{BB962C8B-B14F-4D97-AF65-F5344CB8AC3E}">
        <p14:creationId xmlns:p14="http://schemas.microsoft.com/office/powerpoint/2010/main" val="4116243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sz="3200" b="1" i="1" dirty="0" smtClean="0"/>
              <a:t>   5. С </a:t>
            </a:r>
            <a:r>
              <a:rPr lang="ru-RU" sz="3200" b="1" i="1" dirty="0"/>
              <a:t>Ириной Викторовной был заключен срочный трудовой договор. По истечению его срока, он был расторгнут. Должно ли выплачиваться выходное пособие?</a:t>
            </a:r>
          </a:p>
          <a:p>
            <a:pPr marL="45720" indent="0">
              <a:buNone/>
            </a:pPr>
            <a:r>
              <a:rPr lang="ru-RU" sz="3200" b="1" i="1" dirty="0" smtClean="0"/>
              <a:t>   Ответ</a:t>
            </a:r>
            <a:r>
              <a:rPr lang="ru-RU" sz="3200" b="1" i="1" dirty="0"/>
              <a:t>:</a:t>
            </a:r>
            <a:r>
              <a:rPr lang="ru-RU" sz="3200" dirty="0"/>
              <a:t> В данном случае выходное пособие не выплачивается, но может быть выплачено, если это предусмотрено коллективным  договором, ст. 178 ТК </a:t>
            </a:r>
            <a:r>
              <a:rPr lang="ru-RU" sz="3200" dirty="0" smtClean="0"/>
              <a:t>РФ.</a:t>
            </a:r>
            <a:endParaRPr lang="ru-RU" sz="3200" dirty="0"/>
          </a:p>
          <a:p>
            <a:endParaRPr lang="ru-RU" dirty="0"/>
          </a:p>
        </p:txBody>
      </p:sp>
    </p:spTree>
    <p:extLst>
      <p:ext uri="{BB962C8B-B14F-4D97-AF65-F5344CB8AC3E}">
        <p14:creationId xmlns:p14="http://schemas.microsoft.com/office/powerpoint/2010/main" val="733993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b="1" i="1" dirty="0" smtClean="0"/>
              <a:t>   </a:t>
            </a:r>
            <a:r>
              <a:rPr lang="ru-RU" sz="3200" b="1" i="1" dirty="0" smtClean="0"/>
              <a:t>6. Андрей </a:t>
            </a:r>
            <a:r>
              <a:rPr lang="ru-RU" sz="3200" b="1" i="1" dirty="0"/>
              <a:t>Николаевич принят на работу,  на должность заместителя директора. В заключенном трудовом договоре ему установлен 6-ти месячный испытательный срок. Правомерно ли это?</a:t>
            </a:r>
          </a:p>
          <a:p>
            <a:pPr marL="45720" indent="0">
              <a:buNone/>
            </a:pPr>
            <a:r>
              <a:rPr lang="ru-RU" sz="3200" b="1" i="1" dirty="0" smtClean="0"/>
              <a:t>   Ответ</a:t>
            </a:r>
            <a:r>
              <a:rPr lang="ru-RU" sz="3200" b="1" i="1" dirty="0"/>
              <a:t>:</a:t>
            </a:r>
            <a:r>
              <a:rPr lang="ru-RU" sz="3200" dirty="0"/>
              <a:t> Для руководителей и их заместителей - 6 месяцев, для остальных категорий  работников - 3 месяца, ст. 70 ТК РФ.</a:t>
            </a:r>
          </a:p>
          <a:p>
            <a:pPr marL="45720" indent="0">
              <a:buNone/>
            </a:pPr>
            <a:r>
              <a:rPr lang="ru-RU" sz="3200" b="1" dirty="0"/>
              <a:t> </a:t>
            </a:r>
            <a:endParaRPr lang="ru-RU" sz="3200" dirty="0"/>
          </a:p>
          <a:p>
            <a:pPr marL="45720" indent="0">
              <a:buNone/>
            </a:pPr>
            <a:endParaRPr lang="ru-RU" dirty="0"/>
          </a:p>
        </p:txBody>
      </p:sp>
    </p:spTree>
    <p:extLst>
      <p:ext uri="{BB962C8B-B14F-4D97-AF65-F5344CB8AC3E}">
        <p14:creationId xmlns:p14="http://schemas.microsoft.com/office/powerpoint/2010/main" val="41587288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200" dirty="0" smtClean="0"/>
              <a:t>  </a:t>
            </a:r>
            <a:r>
              <a:rPr lang="ru-RU" sz="3200" b="1" i="1" dirty="0" smtClean="0"/>
              <a:t>1</a:t>
            </a:r>
            <a:r>
              <a:rPr lang="ru-RU" sz="3200" b="1" i="1" dirty="0"/>
              <a:t>. Придумайте ситуацию, в которой работник вынужден идти на все условия работодателя </a:t>
            </a:r>
            <a:r>
              <a:rPr lang="ru-RU" sz="3200" dirty="0"/>
              <a:t>(дефицит рабочих мест, низкая квалификация работника, тяжелое материальное положение).</a:t>
            </a:r>
          </a:p>
          <a:p>
            <a:pPr marL="45720" indent="0">
              <a:buNone/>
            </a:pPr>
            <a:r>
              <a:rPr lang="en-US" sz="3200" dirty="0" smtClean="0"/>
              <a:t>  </a:t>
            </a:r>
            <a:r>
              <a:rPr lang="ru-RU" sz="3200" b="1" i="1" dirty="0" smtClean="0"/>
              <a:t>2</a:t>
            </a:r>
            <a:r>
              <a:rPr lang="ru-RU" sz="3200" b="1" i="1" dirty="0"/>
              <a:t>. Придумайте ситуацию, в которой работник может диктовать свои условия работодателю </a:t>
            </a:r>
            <a:r>
              <a:rPr lang="ru-RU" sz="3200" dirty="0"/>
              <a:t>(высокая квалификация, большое количество рабочих мест).</a:t>
            </a:r>
          </a:p>
          <a:p>
            <a:pPr marL="45720" indent="0">
              <a:buNone/>
            </a:pPr>
            <a:endParaRPr lang="ru-RU" sz="3200" dirty="0"/>
          </a:p>
        </p:txBody>
      </p:sp>
      <p:sp>
        <p:nvSpPr>
          <p:cNvPr id="3" name="Заголовок 2"/>
          <p:cNvSpPr>
            <a:spLocks noGrp="1"/>
          </p:cNvSpPr>
          <p:nvPr>
            <p:ph type="title"/>
          </p:nvPr>
        </p:nvSpPr>
        <p:spPr/>
        <p:txBody>
          <a:bodyPr/>
          <a:lstStyle/>
          <a:p>
            <a:r>
              <a:rPr lang="ru-RU" b="1" dirty="0" smtClean="0"/>
              <a:t>I</a:t>
            </a:r>
            <a:r>
              <a:rPr lang="en-US" b="1" dirty="0" smtClean="0"/>
              <a:t>II</a:t>
            </a:r>
            <a:r>
              <a:rPr lang="ru-RU" b="1" dirty="0" smtClean="0"/>
              <a:t>. </a:t>
            </a:r>
            <a:r>
              <a:rPr lang="ru-RU" b="1" dirty="0"/>
              <a:t>«Придумай ситуацию»</a:t>
            </a:r>
            <a:endParaRPr lang="ru-RU" dirty="0"/>
          </a:p>
        </p:txBody>
      </p:sp>
    </p:spTree>
    <p:extLst>
      <p:ext uri="{BB962C8B-B14F-4D97-AF65-F5344CB8AC3E}">
        <p14:creationId xmlns:p14="http://schemas.microsoft.com/office/powerpoint/2010/main" val="4286222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45720" indent="0">
              <a:buNone/>
            </a:pPr>
            <a:r>
              <a:rPr lang="en-US" dirty="0" smtClean="0"/>
              <a:t>  </a:t>
            </a:r>
            <a:r>
              <a:rPr lang="ru-RU" sz="3200" b="1" i="1" dirty="0" smtClean="0"/>
              <a:t>3</a:t>
            </a:r>
            <a:r>
              <a:rPr lang="ru-RU" sz="3200" b="1" i="1" dirty="0"/>
              <a:t>. Придумайте ситуации, в которых будут правомерны отказы работодателя в приеме на работу </a:t>
            </a:r>
            <a:r>
              <a:rPr lang="ru-RU" sz="3200" dirty="0"/>
              <a:t>(женщинам на тяжелые работы, подросткам на работы в ночных клубах, торговле спиртным).</a:t>
            </a:r>
          </a:p>
          <a:p>
            <a:pPr marL="45720" indent="0">
              <a:buNone/>
            </a:pPr>
            <a:r>
              <a:rPr lang="en-US" sz="3200" dirty="0" smtClean="0"/>
              <a:t>  </a:t>
            </a:r>
            <a:r>
              <a:rPr lang="ru-RU" sz="3200" b="1" i="1" dirty="0" smtClean="0"/>
              <a:t>4</a:t>
            </a:r>
            <a:r>
              <a:rPr lang="ru-RU" sz="3200" b="1" i="1" dirty="0"/>
              <a:t>. Придумайте ситуации, в которых будут неправомерны отказы работодателя в приеме на работу </a:t>
            </a:r>
            <a:r>
              <a:rPr lang="ru-RU" sz="3200" dirty="0"/>
              <a:t>(женщинам, имеющим детей до 3-х лет, детей-инвалидов, по национальным признакам, личные симпатии).</a:t>
            </a:r>
          </a:p>
          <a:p>
            <a:endParaRPr lang="ru-RU" sz="3200" dirty="0"/>
          </a:p>
        </p:txBody>
      </p:sp>
    </p:spTree>
    <p:extLst>
      <p:ext uri="{BB962C8B-B14F-4D97-AF65-F5344CB8AC3E}">
        <p14:creationId xmlns:p14="http://schemas.microsoft.com/office/powerpoint/2010/main" val="25119623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200" dirty="0" smtClean="0"/>
              <a:t>   </a:t>
            </a:r>
            <a:r>
              <a:rPr lang="ru-RU" sz="3200" b="1" i="1" dirty="0" smtClean="0"/>
              <a:t>5</a:t>
            </a:r>
            <a:r>
              <a:rPr lang="ru-RU" sz="3200" b="1" i="1" dirty="0"/>
              <a:t>. Придумайте ситуацию, в которой будут правомерны отказы работников от сверхурочной работы, работы в ночное время </a:t>
            </a:r>
            <a:r>
              <a:rPr lang="ru-RU" sz="3200" dirty="0"/>
              <a:t>(несовершеннолетние работники, женщины, имеющие детей до 3-х лет, или детей инвалидов, работники, которые осуществляют уход за больными родственниками и другие )</a:t>
            </a:r>
          </a:p>
          <a:p>
            <a:endParaRPr lang="ru-RU" sz="3200" dirty="0"/>
          </a:p>
        </p:txBody>
      </p:sp>
    </p:spTree>
    <p:extLst>
      <p:ext uri="{BB962C8B-B14F-4D97-AF65-F5344CB8AC3E}">
        <p14:creationId xmlns:p14="http://schemas.microsoft.com/office/powerpoint/2010/main" val="1148116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sz="3200" dirty="0"/>
              <a:t>Это расторжение трудового договора по инициативе работодателя. Сокращение штатов может проходить при сокращении учебного базисного плана, уменьшении количества классов, изменении штатного расписания учреждения и </a:t>
            </a:r>
            <a:r>
              <a:rPr lang="ru-RU" sz="3200" dirty="0" smtClean="0"/>
              <a:t>т.д. Увольнение </a:t>
            </a:r>
            <a:r>
              <a:rPr lang="ru-RU" sz="3200" dirty="0"/>
              <a:t>по сокращению штатов предусматривается ст. 81 п.2 ТК РФ. </a:t>
            </a:r>
          </a:p>
          <a:p>
            <a:endParaRPr lang="ru-RU"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Что </a:t>
            </a:r>
            <a:r>
              <a:rPr lang="ru-RU" b="1" i="1" dirty="0"/>
              <a:t>такое сокращение штатов?</a:t>
            </a:r>
            <a:r>
              <a:rPr lang="ru-RU" dirty="0"/>
              <a:t/>
            </a:r>
            <a:br>
              <a:rPr lang="ru-RU" dirty="0"/>
            </a:br>
            <a:endParaRPr lang="ru-RU" dirty="0"/>
          </a:p>
        </p:txBody>
      </p:sp>
    </p:spTree>
    <p:extLst>
      <p:ext uri="{BB962C8B-B14F-4D97-AF65-F5344CB8AC3E}">
        <p14:creationId xmlns:p14="http://schemas.microsoft.com/office/powerpoint/2010/main" val="1597693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600" dirty="0" smtClean="0"/>
              <a:t>   </a:t>
            </a:r>
            <a:r>
              <a:rPr lang="ru-RU" sz="3600" b="1" i="1" dirty="0" smtClean="0"/>
              <a:t>1</a:t>
            </a:r>
            <a:r>
              <a:rPr lang="ru-RU" sz="3600" b="1" i="1" dirty="0"/>
              <a:t>. Соглашение между работником и работодателем, в соответствии с которым, работодатель обязуется предоставить работу работнику ...... </a:t>
            </a:r>
            <a:r>
              <a:rPr lang="ru-RU" sz="3600" dirty="0"/>
              <a:t>(трудовой  договор).</a:t>
            </a:r>
          </a:p>
          <a:p>
            <a:pPr marL="45720" indent="0">
              <a:buNone/>
            </a:pPr>
            <a:r>
              <a:rPr lang="en-US" sz="3600" dirty="0" smtClean="0"/>
              <a:t>   </a:t>
            </a:r>
            <a:r>
              <a:rPr lang="ru-RU" sz="3600" b="1" i="1" dirty="0" smtClean="0"/>
              <a:t>2</a:t>
            </a:r>
            <a:r>
              <a:rPr lang="ru-RU" sz="3600" b="1" i="1" dirty="0"/>
              <a:t>. Прием на работу работника оформляется ..</a:t>
            </a:r>
            <a:r>
              <a:rPr lang="ru-RU" sz="3600" dirty="0"/>
              <a:t>.... (приказом работодателя).</a:t>
            </a:r>
          </a:p>
          <a:p>
            <a:pPr marL="45720" indent="0">
              <a:buNone/>
            </a:pPr>
            <a:endParaRPr lang="ru-RU" sz="3600" dirty="0"/>
          </a:p>
        </p:txBody>
      </p:sp>
      <p:sp>
        <p:nvSpPr>
          <p:cNvPr id="3" name="Заголовок 2"/>
          <p:cNvSpPr>
            <a:spLocks noGrp="1"/>
          </p:cNvSpPr>
          <p:nvPr>
            <p:ph type="title"/>
          </p:nvPr>
        </p:nvSpPr>
        <p:spPr/>
        <p:txBody>
          <a:bodyPr/>
          <a:lstStyle/>
          <a:p>
            <a:r>
              <a:rPr lang="en-US" b="1" dirty="0" smtClean="0"/>
              <a:t/>
            </a:r>
            <a:br>
              <a:rPr lang="en-US" b="1" dirty="0" smtClean="0"/>
            </a:br>
            <a:r>
              <a:rPr lang="en-US" b="1" i="1" dirty="0" smtClean="0"/>
              <a:t>I</a:t>
            </a:r>
            <a:r>
              <a:rPr lang="ru-RU" b="1" i="1" dirty="0" smtClean="0"/>
              <a:t>V</a:t>
            </a:r>
            <a:r>
              <a:rPr lang="ru-RU" b="1" i="1" dirty="0"/>
              <a:t>. Закончить предложения.</a:t>
            </a:r>
            <a:br>
              <a:rPr lang="ru-RU" b="1" i="1" dirty="0"/>
            </a:br>
            <a:endParaRPr lang="ru-RU" b="1" i="1" dirty="0"/>
          </a:p>
        </p:txBody>
      </p:sp>
    </p:spTree>
    <p:extLst>
      <p:ext uri="{BB962C8B-B14F-4D97-AF65-F5344CB8AC3E}">
        <p14:creationId xmlns:p14="http://schemas.microsoft.com/office/powerpoint/2010/main" val="5451136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en-US" dirty="0" smtClean="0"/>
              <a:t>  </a:t>
            </a:r>
            <a:r>
              <a:rPr lang="ru-RU" sz="3200" b="1" i="1" dirty="0" smtClean="0"/>
              <a:t>3</a:t>
            </a:r>
            <a:r>
              <a:rPr lang="ru-RU" sz="3200" b="1" i="1" dirty="0"/>
              <a:t>. Продолжительность рабочего времени для работников, не достигших 16 лет, сокращается ... </a:t>
            </a:r>
            <a:r>
              <a:rPr lang="ru-RU" sz="3200" dirty="0"/>
              <a:t>(на 16 часов в неделю).</a:t>
            </a:r>
          </a:p>
          <a:p>
            <a:pPr marL="45720" indent="0">
              <a:buNone/>
            </a:pPr>
            <a:r>
              <a:rPr lang="en-US" sz="3200" dirty="0" smtClean="0"/>
              <a:t>  </a:t>
            </a:r>
            <a:r>
              <a:rPr lang="ru-RU" sz="3200" b="1" i="1" dirty="0" smtClean="0"/>
              <a:t>4</a:t>
            </a:r>
            <a:r>
              <a:rPr lang="ru-RU" sz="3200" b="1" i="1" dirty="0"/>
              <a:t>. Работа, производимая работником по инициативе работодателя, за пределами установленной продолжительности рабочего времени, ...</a:t>
            </a:r>
            <a:r>
              <a:rPr lang="ru-RU" sz="3200" i="1" dirty="0"/>
              <a:t>(</a:t>
            </a:r>
            <a:r>
              <a:rPr lang="ru-RU" sz="3200" dirty="0"/>
              <a:t>сверхурочная работа).</a:t>
            </a:r>
          </a:p>
          <a:p>
            <a:pPr marL="45720" indent="0">
              <a:buNone/>
            </a:pPr>
            <a:endParaRPr lang="ru-RU" sz="3200" dirty="0"/>
          </a:p>
        </p:txBody>
      </p:sp>
    </p:spTree>
    <p:extLst>
      <p:ext uri="{BB962C8B-B14F-4D97-AF65-F5344CB8AC3E}">
        <p14:creationId xmlns:p14="http://schemas.microsoft.com/office/powerpoint/2010/main" val="15267335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en-US" dirty="0" smtClean="0"/>
              <a:t>  </a:t>
            </a:r>
            <a:r>
              <a:rPr lang="ru-RU" sz="3200" dirty="0" smtClean="0"/>
              <a:t>5</a:t>
            </a:r>
            <a:r>
              <a:rPr lang="ru-RU" sz="3200" dirty="0"/>
              <a:t>. </a:t>
            </a:r>
            <a:r>
              <a:rPr lang="ru-RU" sz="3200" b="1" i="1" dirty="0"/>
              <a:t>Время, в течение которого работник свободен от исполнения трудовых обязанностей, ... </a:t>
            </a:r>
            <a:r>
              <a:rPr lang="ru-RU" sz="3200" dirty="0"/>
              <a:t>(время отдыха).</a:t>
            </a:r>
          </a:p>
          <a:p>
            <a:pPr marL="45720" indent="0">
              <a:buNone/>
            </a:pPr>
            <a:r>
              <a:rPr lang="en-US" sz="3200" dirty="0" smtClean="0"/>
              <a:t>  </a:t>
            </a:r>
            <a:r>
              <a:rPr lang="ru-RU" sz="3200" b="1" i="1" dirty="0" smtClean="0"/>
              <a:t>6</a:t>
            </a:r>
            <a:r>
              <a:rPr lang="ru-RU" sz="3200" b="1" i="1" dirty="0"/>
              <a:t>. Работодатель обязан предоставить работающему инвалиду на основании его   заявления   отпуск   без   сохранения   заработной   платы продолжительностью ... </a:t>
            </a:r>
            <a:endParaRPr lang="en-US" sz="3200" b="1" i="1" dirty="0" smtClean="0"/>
          </a:p>
          <a:p>
            <a:pPr marL="45720" indent="0">
              <a:buNone/>
            </a:pPr>
            <a:r>
              <a:rPr lang="en-US" sz="3200" b="1" i="1" dirty="0"/>
              <a:t> </a:t>
            </a:r>
            <a:r>
              <a:rPr lang="ru-RU" sz="3200" dirty="0" smtClean="0"/>
              <a:t>(</a:t>
            </a:r>
            <a:r>
              <a:rPr lang="ru-RU" sz="3200" dirty="0"/>
              <a:t>до 60 календарных дней в году).</a:t>
            </a:r>
          </a:p>
          <a:p>
            <a:pPr marL="45720" indent="0">
              <a:buNone/>
            </a:pPr>
            <a:endParaRPr lang="ru-RU" sz="3200" dirty="0"/>
          </a:p>
        </p:txBody>
      </p:sp>
    </p:spTree>
    <p:extLst>
      <p:ext uri="{BB962C8B-B14F-4D97-AF65-F5344CB8AC3E}">
        <p14:creationId xmlns:p14="http://schemas.microsoft.com/office/powerpoint/2010/main" val="1523854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en-US" b="1" i="1" dirty="0" smtClean="0"/>
              <a:t>  </a:t>
            </a:r>
            <a:r>
              <a:rPr lang="ru-RU" sz="3600" b="1" i="1" dirty="0" smtClean="0"/>
              <a:t>7</a:t>
            </a:r>
            <a:r>
              <a:rPr lang="ru-RU" sz="3600" b="1" i="1" dirty="0"/>
              <a:t>. Фиксированный размер оплаты труда работника за выполнение трудовых обязанностей называется ... </a:t>
            </a:r>
            <a:r>
              <a:rPr lang="ru-RU" sz="3600" dirty="0"/>
              <a:t>(тарифная ставка, оклад).</a:t>
            </a:r>
          </a:p>
          <a:p>
            <a:pPr marL="45720" indent="0">
              <a:buNone/>
            </a:pPr>
            <a:r>
              <a:rPr lang="en-US" sz="3600" b="1" i="1" dirty="0" smtClean="0"/>
              <a:t>  </a:t>
            </a:r>
            <a:r>
              <a:rPr lang="ru-RU" sz="3600" b="1" i="1" dirty="0" smtClean="0"/>
              <a:t>8</a:t>
            </a:r>
            <a:r>
              <a:rPr lang="ru-RU" sz="3600" b="1" i="1" dirty="0"/>
              <a:t>. Минимальный размер оплаты труда не может быть ниже </a:t>
            </a:r>
            <a:r>
              <a:rPr lang="ru-RU" sz="3600" dirty="0" smtClean="0"/>
              <a:t>....</a:t>
            </a:r>
            <a:r>
              <a:rPr lang="en-US" sz="3600" dirty="0" smtClean="0"/>
              <a:t> </a:t>
            </a:r>
            <a:r>
              <a:rPr lang="ru-RU" sz="3600" dirty="0" smtClean="0"/>
              <a:t>(</a:t>
            </a:r>
            <a:r>
              <a:rPr lang="ru-RU" sz="3600" dirty="0"/>
              <a:t>прожиточного минимума).</a:t>
            </a:r>
          </a:p>
          <a:p>
            <a:pPr marL="45720" indent="0">
              <a:buNone/>
            </a:pPr>
            <a:endParaRPr lang="ru-RU" sz="3600" dirty="0"/>
          </a:p>
        </p:txBody>
      </p:sp>
    </p:spTree>
    <p:extLst>
      <p:ext uri="{BB962C8B-B14F-4D97-AF65-F5344CB8AC3E}">
        <p14:creationId xmlns:p14="http://schemas.microsoft.com/office/powerpoint/2010/main" val="9533610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600" dirty="0" smtClean="0"/>
              <a:t> </a:t>
            </a:r>
            <a:r>
              <a:rPr lang="ru-RU" sz="3600" dirty="0" smtClean="0"/>
              <a:t> </a:t>
            </a:r>
            <a:r>
              <a:rPr lang="ru-RU" sz="3600" b="1" i="1" dirty="0"/>
              <a:t>9.Поездка работника по распоряжению работодателя на определенный срок для выполнения  служебного  поручения… </a:t>
            </a:r>
            <a:r>
              <a:rPr lang="ru-RU" sz="3600" dirty="0"/>
              <a:t>    (служебная командировка).</a:t>
            </a:r>
          </a:p>
          <a:p>
            <a:pPr marL="45720" indent="0">
              <a:buNone/>
            </a:pPr>
            <a:r>
              <a:rPr lang="en-US" sz="3600" dirty="0" smtClean="0"/>
              <a:t>  </a:t>
            </a:r>
            <a:r>
              <a:rPr lang="ru-RU" sz="3600" b="1" i="1" dirty="0" smtClean="0"/>
              <a:t>10.Место</a:t>
            </a:r>
            <a:r>
              <a:rPr lang="ru-RU" sz="3600" b="1" i="1" dirty="0"/>
              <a:t>, где работник должен находиться в связи с его работой .... </a:t>
            </a:r>
            <a:r>
              <a:rPr lang="ru-RU" sz="3600" dirty="0"/>
              <a:t>(рабочее  место).</a:t>
            </a:r>
          </a:p>
        </p:txBody>
      </p:sp>
    </p:spTree>
    <p:extLst>
      <p:ext uri="{BB962C8B-B14F-4D97-AF65-F5344CB8AC3E}">
        <p14:creationId xmlns:p14="http://schemas.microsoft.com/office/powerpoint/2010/main" val="15873840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en-US" sz="4400" dirty="0" smtClean="0"/>
              <a:t>  </a:t>
            </a:r>
            <a:r>
              <a:rPr lang="ru-RU" sz="4400" b="1" i="1" dirty="0" smtClean="0"/>
              <a:t>12</a:t>
            </a:r>
            <a:r>
              <a:rPr lang="ru-RU" sz="4400" b="1" i="1" dirty="0"/>
              <a:t>. Обязательное для всех работников подчинение правилам поведения  в соответствии с Трудовым кодексом и другими законами …</a:t>
            </a:r>
            <a:r>
              <a:rPr lang="ru-RU" sz="4400" dirty="0"/>
              <a:t>(трудовая дисциплина</a:t>
            </a:r>
            <a:r>
              <a:rPr lang="ru-RU" sz="4400" dirty="0" smtClean="0"/>
              <a:t>)</a:t>
            </a:r>
            <a:r>
              <a:rPr lang="ru-RU" sz="4400" dirty="0"/>
              <a:t>.</a:t>
            </a:r>
          </a:p>
          <a:p>
            <a:pPr marL="45720" indent="0">
              <a:buNone/>
            </a:pPr>
            <a:endParaRPr lang="ru-RU" dirty="0"/>
          </a:p>
        </p:txBody>
      </p:sp>
    </p:spTree>
    <p:extLst>
      <p:ext uri="{BB962C8B-B14F-4D97-AF65-F5344CB8AC3E}">
        <p14:creationId xmlns:p14="http://schemas.microsoft.com/office/powerpoint/2010/main" val="2852173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Работодатель </a:t>
            </a:r>
            <a:r>
              <a:rPr lang="ru-RU" sz="3200" dirty="0"/>
              <a:t>издаёт обоснованный приказ о предполагаемом сокращении штатов и под расписку предупреждает работников об увольнении не позднее, чем за 2 </a:t>
            </a:r>
            <a:r>
              <a:rPr lang="ru-RU" sz="3200" dirty="0" smtClean="0"/>
              <a:t>месяца. Работодатель </a:t>
            </a:r>
            <a:r>
              <a:rPr lang="ru-RU" sz="3200" dirty="0"/>
              <a:t>обязан предложить работнику другую имеющуюся работу (вакантную должность) в той же организации, соответствующую квалификации работника.</a:t>
            </a:r>
          </a:p>
        </p:txBody>
      </p:sp>
    </p:spTree>
    <p:extLst>
      <p:ext uri="{BB962C8B-B14F-4D97-AF65-F5344CB8AC3E}">
        <p14:creationId xmlns:p14="http://schemas.microsoft.com/office/powerpoint/2010/main" val="3669154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С </a:t>
            </a:r>
            <a:r>
              <a:rPr lang="ru-RU" sz="3200" dirty="0"/>
              <a:t>письменного согласия работника работодатель имеет право расторгнуть с ним трудовой договор </a:t>
            </a:r>
            <a:r>
              <a:rPr lang="ru-RU" sz="3200" dirty="0" smtClean="0"/>
              <a:t>без предупреждения </a:t>
            </a:r>
            <a:r>
              <a:rPr lang="ru-RU" sz="3200" dirty="0"/>
              <a:t>об увольнении за 2 месяца с одновременной выплатой дополнительной компенсацией в размере двухмесячного среднего заработка (ст. 180 ТК РФ).</a:t>
            </a:r>
          </a:p>
          <a:p>
            <a:pPr marL="45720" indent="0">
              <a:buNone/>
            </a:pPr>
            <a:endParaRPr lang="ru-RU" sz="3200" dirty="0"/>
          </a:p>
        </p:txBody>
      </p:sp>
    </p:spTree>
    <p:extLst>
      <p:ext uri="{BB962C8B-B14F-4D97-AF65-F5344CB8AC3E}">
        <p14:creationId xmlns:p14="http://schemas.microsoft.com/office/powerpoint/2010/main" val="20572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При </a:t>
            </a:r>
            <a:r>
              <a:rPr lang="ru-RU" sz="3200" dirty="0"/>
              <a:t>расторжении договора увольняемому работнику выплачивается пособие в размере среднего месячного заработка, а так же за ним сохраняется средний месячный заработок на период трудоустройства, не свыше двух месяцев со дня увольнения с учетом выходного пособия (ст. 178 ТК РФ). </a:t>
            </a:r>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Как </a:t>
            </a:r>
            <a:r>
              <a:rPr lang="ru-RU" b="1" i="1" dirty="0"/>
              <a:t>выплачивается выходное пособие?</a:t>
            </a:r>
            <a:r>
              <a:rPr lang="ru-RU" dirty="0"/>
              <a:t/>
            </a:r>
            <a:br>
              <a:rPr lang="ru-RU" dirty="0"/>
            </a:br>
            <a:endParaRPr lang="ru-RU" dirty="0"/>
          </a:p>
        </p:txBody>
      </p:sp>
    </p:spTree>
    <p:extLst>
      <p:ext uri="{BB962C8B-B14F-4D97-AF65-F5344CB8AC3E}">
        <p14:creationId xmlns:p14="http://schemas.microsoft.com/office/powerpoint/2010/main" val="3910117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В </a:t>
            </a:r>
            <a:r>
              <a:rPr lang="ru-RU" sz="3200" dirty="0"/>
              <a:t>исключительных случаях заработок может сохраняться и в течение 3-го месяца по решению службы занятости.</a:t>
            </a:r>
          </a:p>
          <a:p>
            <a:pPr marL="45720" indent="0">
              <a:buNone/>
            </a:pPr>
            <a:r>
              <a:rPr lang="ru-RU" sz="3200" dirty="0" smtClean="0"/>
              <a:t>     В </a:t>
            </a:r>
            <a:r>
              <a:rPr lang="ru-RU" sz="3200" dirty="0"/>
              <a:t>соответствии с п. 2 ст. 25 Закона «О занятости населения в РФ» работодатель обязан предупредить службу занятости о предстоящем увольнении работников в связи с сокращением штата за 2 месяца.</a:t>
            </a:r>
          </a:p>
          <a:p>
            <a:pPr marL="45720" indent="0">
              <a:buNone/>
            </a:pPr>
            <a:endParaRPr lang="ru-RU" sz="3200" dirty="0"/>
          </a:p>
        </p:txBody>
      </p:sp>
    </p:spTree>
    <p:extLst>
      <p:ext uri="{BB962C8B-B14F-4D97-AF65-F5344CB8AC3E}">
        <p14:creationId xmlns:p14="http://schemas.microsoft.com/office/powerpoint/2010/main" val="2840785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dirty="0" smtClean="0"/>
              <a:t>   </a:t>
            </a:r>
            <a:r>
              <a:rPr lang="ru-RU" sz="3200" dirty="0" smtClean="0"/>
              <a:t>Согласно </a:t>
            </a:r>
            <a:r>
              <a:rPr lang="ru-RU" sz="3200" dirty="0"/>
              <a:t>ст.179 ТК РФ преимущественное право предоставляется работникам с более высокой производительностью труда и </a:t>
            </a:r>
            <a:r>
              <a:rPr lang="ru-RU" sz="3200" dirty="0" smtClean="0"/>
              <a:t>квалификации. При </a:t>
            </a:r>
            <a:r>
              <a:rPr lang="ru-RU" sz="3200" dirty="0"/>
              <a:t>равной производительности труда и квалификации предпочтение отдаётся: семейным (при наличии двух и более детей), лицам, в семьях которых нет других работников с самостоятельным </a:t>
            </a:r>
            <a:r>
              <a:rPr lang="ru-RU" sz="3200" dirty="0" smtClean="0"/>
              <a:t>заработком.</a:t>
            </a:r>
            <a:endParaRPr lang="ru-RU" sz="3200" dirty="0"/>
          </a:p>
        </p:txBody>
      </p:sp>
      <p:sp>
        <p:nvSpPr>
          <p:cNvPr id="3" name="Заголовок 2"/>
          <p:cNvSpPr>
            <a:spLocks noGrp="1"/>
          </p:cNvSpPr>
          <p:nvPr>
            <p:ph type="title"/>
          </p:nvPr>
        </p:nvSpPr>
        <p:spPr/>
        <p:txBody>
          <a:bodyPr/>
          <a:lstStyle/>
          <a:p>
            <a:r>
              <a:rPr lang="ru-RU" sz="2800" b="1" i="1" dirty="0" smtClean="0"/>
              <a:t/>
            </a:r>
            <a:br>
              <a:rPr lang="ru-RU" sz="2800" b="1" i="1" dirty="0" smtClean="0"/>
            </a:br>
            <a:r>
              <a:rPr lang="ru-RU" sz="2800" b="1" i="1" dirty="0" smtClean="0"/>
              <a:t>Кто </a:t>
            </a:r>
            <a:r>
              <a:rPr lang="ru-RU" sz="2800" b="1" i="1" dirty="0"/>
              <a:t>имеет преимущественное право на оставление на работе при сокращении штата работников организации?</a:t>
            </a:r>
            <a:r>
              <a:rPr lang="ru-RU" sz="2800" dirty="0"/>
              <a:t/>
            </a:r>
            <a:br>
              <a:rPr lang="ru-RU" sz="2800" dirty="0"/>
            </a:br>
            <a:endParaRPr lang="ru-RU" sz="2800" dirty="0"/>
          </a:p>
        </p:txBody>
      </p:sp>
    </p:spTree>
    <p:extLst>
      <p:ext uri="{BB962C8B-B14F-4D97-AF65-F5344CB8AC3E}">
        <p14:creationId xmlns:p14="http://schemas.microsoft.com/office/powerpoint/2010/main" val="933217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етка">
  <a:themeElements>
    <a:clrScheme name="Сетка">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Сетка">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Сетка">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66</TotalTime>
  <Words>2026</Words>
  <Application>Microsoft Office PowerPoint</Application>
  <PresentationFormat>Экран (4:3)</PresentationFormat>
  <Paragraphs>101</Paragraphs>
  <Slides>45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45</vt:i4>
      </vt:variant>
    </vt:vector>
  </HeadingPairs>
  <TitlesOfParts>
    <vt:vector size="49" baseType="lpstr">
      <vt:lpstr>Franklin Gothic Medium</vt:lpstr>
      <vt:lpstr>Wingdings</vt:lpstr>
      <vt:lpstr>Wingdings 2</vt:lpstr>
      <vt:lpstr>Сетка</vt:lpstr>
      <vt:lpstr>Сокращение численности штатов. Знаешь ли ты Трудовой кодекс? </vt:lpstr>
      <vt:lpstr>Вопросы учебного занятия.</vt:lpstr>
      <vt:lpstr>1 вопрос занятия.</vt:lpstr>
      <vt:lpstr> Что такое сокращение штатов? </vt:lpstr>
      <vt:lpstr>Презентация PowerPoint</vt:lpstr>
      <vt:lpstr>Презентация PowerPoint</vt:lpstr>
      <vt:lpstr> Как выплачивается выходное пособие? </vt:lpstr>
      <vt:lpstr>Презентация PowerPoint</vt:lpstr>
      <vt:lpstr> Кто имеет преимущественное право на оставление на работе при сокращении штата работников организации? </vt:lpstr>
      <vt:lpstr>Презентация PowerPoint</vt:lpstr>
      <vt:lpstr> Кого нельзя уволить по сокращению штатов? </vt:lpstr>
      <vt:lpstr> В какой срок, уволенный работник (по сокращению штата) должен обратится в службу занятости? </vt:lpstr>
      <vt:lpstr> Какую роль играет профсоюзный комитет при сокращении штатов?  </vt:lpstr>
      <vt:lpstr>Презентация PowerPoint</vt:lpstr>
      <vt:lpstr>Презентация PowerPoint</vt:lpstr>
      <vt:lpstr>Презентация PowerPoint</vt:lpstr>
      <vt:lpstr> Рассмотрим несколько практических заданий по применению процесса сокращения штатов. </vt:lpstr>
      <vt:lpstr>Внимание – вопрос.</vt:lpstr>
      <vt:lpstr>Внимание – вопрос.</vt:lpstr>
      <vt:lpstr>Внимание – вопрос.</vt:lpstr>
      <vt:lpstr>Внимание – вопрос.</vt:lpstr>
      <vt:lpstr> 2-е учебное занятие.  I.   Разминка «Вопрос-ответ»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II.  Проблемные ситуации </vt:lpstr>
      <vt:lpstr>Презентация PowerPoint</vt:lpstr>
      <vt:lpstr>Презентация PowerPoint</vt:lpstr>
      <vt:lpstr>Презентация PowerPoint</vt:lpstr>
      <vt:lpstr>Презентация PowerPoint</vt:lpstr>
      <vt:lpstr>Презентация PowerPoint</vt:lpstr>
      <vt:lpstr>III. «Придумай ситуацию»</vt:lpstr>
      <vt:lpstr>Презентация PowerPoint</vt:lpstr>
      <vt:lpstr>Презентация PowerPoint</vt:lpstr>
      <vt:lpstr> IV. Закончить предложения. </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Сокращение численности штатов. Знаешь ли ты Трудовой кодекс? </dc:title>
  <dc:creator>Admin</dc:creator>
  <cp:lastModifiedBy>автур</cp:lastModifiedBy>
  <cp:revision>40</cp:revision>
  <dcterms:created xsi:type="dcterms:W3CDTF">2015-02-02T16:43:54Z</dcterms:created>
  <dcterms:modified xsi:type="dcterms:W3CDTF">2017-10-12T09:46:57Z</dcterms:modified>
</cp:coreProperties>
</file>