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81" r:id="rId4"/>
    <p:sldId id="259" r:id="rId5"/>
    <p:sldId id="282" r:id="rId6"/>
    <p:sldId id="28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CD6A79-FADB-4167-AE70-F622B9403D18}">
          <p14:sldIdLst>
            <p14:sldId id="256"/>
            <p14:sldId id="257"/>
            <p14:sldId id="281"/>
            <p14:sldId id="259"/>
            <p14:sldId id="282"/>
            <p14:sldId id="283"/>
          </p14:sldIdLst>
        </p14:section>
        <p14:section name="Раздел без заголовка" id="{1683E678-DCF0-4C54-998A-2316ADD193C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12019-64C4-49FB-ADA2-009C7826F25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237C-DC6A-4423-BD29-7699654C7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22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6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6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9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7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07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7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7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0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4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3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75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6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2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0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9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614856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23728" y="47667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МБОУ «СОШ №2 </a:t>
            </a:r>
            <a:r>
              <a:rPr lang="ru-RU" b="1" dirty="0" err="1" smtClean="0"/>
              <a:t>с.Автуры</a:t>
            </a:r>
            <a:r>
              <a:rPr lang="ru-RU" b="1" dirty="0" smtClean="0"/>
              <a:t> </a:t>
            </a:r>
            <a:r>
              <a:rPr lang="ru-RU" b="1" dirty="0" err="1" smtClean="0"/>
              <a:t>им.К.А.Эпендиевой</a:t>
            </a:r>
            <a:r>
              <a:rPr lang="ru-RU" b="1" dirty="0" smtClean="0"/>
              <a:t>» Шалинского муниципального района Чеченской Республики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738940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</a:rPr>
              <a:t>        </a:t>
            </a:r>
            <a:r>
              <a:rPr lang="ru-RU" sz="2400" b="1" dirty="0" smtClean="0"/>
              <a:t>Горячее </a:t>
            </a:r>
            <a:r>
              <a:rPr lang="ru-RU" sz="2400" b="1" dirty="0"/>
              <a:t>питание детей во время пребывания в школе является одним из важных условий поддержания их здоровья и способности к эффективному </a:t>
            </a:r>
            <a:r>
              <a:rPr lang="ru-RU" sz="2400" b="1" dirty="0" smtClean="0"/>
              <a:t>бучению.</a:t>
            </a:r>
          </a:p>
          <a:p>
            <a:pPr algn="just"/>
            <a:r>
              <a:rPr lang="ru-RU" sz="2400" b="1" dirty="0" smtClean="0"/>
              <a:t>Хорошая </a:t>
            </a:r>
            <a:r>
              <a:rPr lang="ru-RU" sz="2400" b="1" dirty="0"/>
              <a:t>организация школьного питания ведёт к улучшению показателей уровня здоровья населения, и в первую </a:t>
            </a:r>
            <a:r>
              <a:rPr lang="ru-RU" sz="2400" b="1" dirty="0" smtClean="0"/>
              <a:t>очередь  </a:t>
            </a:r>
            <a:r>
              <a:rPr lang="ru-RU" sz="2400" b="1" dirty="0"/>
              <a:t>детей, </a:t>
            </a:r>
            <a:r>
              <a:rPr lang="ru-RU" sz="2400" b="1" dirty="0" smtClean="0"/>
              <a:t>учитывая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что </a:t>
            </a:r>
            <a:r>
              <a:rPr lang="ru-RU" sz="2400" b="1" dirty="0"/>
              <a:t>в </a:t>
            </a:r>
            <a:r>
              <a:rPr lang="ru-RU" sz="2400" b="1" dirty="0" smtClean="0"/>
              <a:t>школе  </a:t>
            </a:r>
            <a:r>
              <a:rPr lang="ru-RU" sz="2400" b="1" dirty="0"/>
              <a:t>они проводят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большую часть </a:t>
            </a:r>
            <a:r>
              <a:rPr lang="ru-RU" sz="2400" b="1" dirty="0"/>
              <a:t>своего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времени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   Поэтому </a:t>
            </a:r>
            <a:r>
              <a:rPr lang="ru-RU" sz="2400" b="1" dirty="0"/>
              <a:t>питание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является одним </a:t>
            </a:r>
            <a:r>
              <a:rPr lang="ru-RU" sz="2400" b="1" dirty="0"/>
              <a:t>из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важных </a:t>
            </a:r>
            <a:r>
              <a:rPr lang="ru-RU" sz="2400" b="1" dirty="0"/>
              <a:t>факторов,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определяющих здоровье</a:t>
            </a:r>
          </a:p>
          <a:p>
            <a:pPr algn="just"/>
            <a:r>
              <a:rPr lang="ru-RU" sz="2400" b="1" dirty="0" smtClean="0"/>
              <a:t>подрастающего </a:t>
            </a:r>
            <a:r>
              <a:rPr lang="ru-RU" sz="2400" b="1" dirty="0"/>
              <a:t>поколения.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253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Школьное питание – залог здоровья</a:t>
            </a:r>
            <a:endParaRPr lang="ru-RU" alt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79461" y="2976865"/>
            <a:ext cx="2712812" cy="361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6560603"/>
              </p:ext>
            </p:extLst>
          </p:nvPr>
        </p:nvGraphicFramePr>
        <p:xfrm>
          <a:off x="1014005" y="1124744"/>
          <a:ext cx="7272809" cy="469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6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8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5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5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06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06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50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50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52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9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027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</a:t>
                      </a:r>
                      <a:r>
                        <a:rPr lang="ru-RU" sz="1600" dirty="0" smtClean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блюда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  СР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Выход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(</a:t>
                      </a:r>
                      <a:r>
                        <a:rPr lang="ru-RU" sz="1600" dirty="0" err="1">
                          <a:effectLst/>
                        </a:rPr>
                        <a:t>гр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 Пищевая ценность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</a:t>
                      </a:r>
                      <a:r>
                        <a:rPr lang="ru-RU" sz="1600" dirty="0" smtClean="0">
                          <a:effectLst/>
                        </a:rPr>
                        <a:t>Витамины </a:t>
                      </a:r>
                      <a:r>
                        <a:rPr lang="ru-RU" sz="1600" dirty="0">
                          <a:effectLst/>
                        </a:rPr>
                        <a:t>и минеральные вещества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Белки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Жиры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Угле-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воды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Ккал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</a:t>
                      </a:r>
                      <a:r>
                        <a:rPr lang="ru-RU" sz="1600" dirty="0" smtClean="0">
                          <a:effectLst/>
                        </a:rPr>
                        <a:t>  </a:t>
                      </a:r>
                      <a:r>
                        <a:rPr lang="ru-RU" sz="1600" dirty="0">
                          <a:effectLst/>
                        </a:rPr>
                        <a:t>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С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E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Mg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P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          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ЗАВТРАК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КАША </a:t>
                      </a:r>
                      <a:r>
                        <a:rPr lang="ru-RU" sz="1400" dirty="0" smtClean="0">
                          <a:effectLst/>
                        </a:rPr>
                        <a:t>МОЛОЧНАЯ</a:t>
                      </a:r>
                      <a:r>
                        <a:rPr lang="ru-RU" sz="1400" baseline="0" dirty="0" smtClean="0">
                          <a:effectLst/>
                        </a:rPr>
                        <a:t> манная</a:t>
                      </a:r>
                      <a:r>
                        <a:rPr lang="ru-RU" sz="1400" dirty="0" smtClean="0">
                          <a:effectLst/>
                        </a:rPr>
                        <a:t>  </a:t>
                      </a:r>
                      <a:r>
                        <a:rPr lang="ru-RU" sz="1400" dirty="0">
                          <a:effectLst/>
                        </a:rPr>
                        <a:t>С МАСЛОМ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302*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180/5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r>
                        <a:rPr lang="ru-RU" sz="1400" dirty="0">
                          <a:effectLst/>
                        </a:rPr>
                        <a:t>,44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9,14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21,03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262,0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168,08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12,92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150,04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МАСЛО СЛИВОЧНОЕ </a:t>
                      </a:r>
                      <a:r>
                        <a:rPr lang="ru-RU" sz="1600" dirty="0">
                          <a:effectLst/>
                        </a:rPr>
                        <a:t>порциями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97*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0,13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20,63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0,2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187,5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4,7 </a:t>
                      </a:r>
                      <a:r>
                        <a:rPr lang="en-US" sz="1400">
                          <a:effectLst/>
                        </a:rPr>
                        <a:t>                 </a:t>
                      </a:r>
                      <a:r>
                        <a:rPr lang="ru-RU" sz="1400">
                          <a:effectLst/>
                        </a:rPr>
                        <a:t>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0,05</a:t>
                      </a:r>
                      <a:r>
                        <a:rPr lang="en-US" sz="1400">
                          <a:effectLst/>
                        </a:rPr>
                        <a:t>       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ЧАЙ С ЛИМОНОМ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686*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200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0,26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0,06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15,22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59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8,05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5,24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9,78</a:t>
                      </a:r>
                      <a:r>
                        <a:rPr lang="en-US" sz="1400">
                          <a:effectLst/>
                        </a:rPr>
                        <a:t>               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0,91</a:t>
                      </a:r>
                      <a:r>
                        <a:rPr lang="en-US" sz="1400">
                          <a:effectLst/>
                        </a:rPr>
                        <a:t>            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ХЛЕБ ПШЕНИЧНЫЙ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3,04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19,44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96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26,0</a:t>
                      </a:r>
                      <a:r>
                        <a:rPr lang="en-US" sz="1400">
                          <a:effectLst/>
                        </a:rPr>
                        <a:t>            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                                        ИТОГО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21,87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55,89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604,5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4,08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1,31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187,13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23,86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190,52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3,49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476672"/>
            <a:ext cx="548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Энергетическая ценность продуктов: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608012"/>
              </p:ext>
            </p:extLst>
          </p:nvPr>
        </p:nvGraphicFramePr>
        <p:xfrm>
          <a:off x="539552" y="476672"/>
          <a:ext cx="8229600" cy="24536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D84C00"/>
                          </a:solidFill>
                          <a:effectLst/>
                        </a:rPr>
                        <a:t>Продукты</a:t>
                      </a:r>
                      <a:endParaRPr lang="ru-RU" dirty="0">
                        <a:effectLst/>
                      </a:endParaRPr>
                    </a:p>
                  </a:txBody>
                  <a:tcPr marL="142875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</a:rPr>
                        <a:t>Манка </a:t>
                      </a:r>
                      <a:r>
                        <a:rPr lang="ru-RU" dirty="0">
                          <a:effectLst/>
                        </a:rPr>
                        <a:t>- 1 стакан (220 г)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Вода - </a:t>
                      </a:r>
                      <a:r>
                        <a:rPr lang="ru-RU" dirty="0" smtClean="0">
                          <a:effectLst/>
                        </a:rPr>
                        <a:t>1 </a:t>
                      </a:r>
                      <a:r>
                        <a:rPr lang="ru-RU" dirty="0">
                          <a:effectLst/>
                        </a:rPr>
                        <a:t>стакана (500 мл)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Молоко - </a:t>
                      </a:r>
                      <a:r>
                        <a:rPr lang="ru-RU" dirty="0" smtClean="0">
                          <a:effectLst/>
                        </a:rPr>
                        <a:t>1 </a:t>
                      </a:r>
                      <a:r>
                        <a:rPr lang="ru-RU" dirty="0">
                          <a:effectLst/>
                        </a:rPr>
                        <a:t>стакана (500 мл)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Соль - 0,5 ч. ложки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Сахар - 1 ч. ложка (или по вкусу)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Масло сливочное - по вкусу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64088" y="3645024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Манная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каша на молоке - это вкусный и очень полезный завтрак.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кашу довольно легко, а получается очень вкусно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img.povar.ru/uploads/67/df/6d/f1/mannaya_kasha_na_soevom_moloke-61968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60905"/>
            <a:ext cx="3958492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кастрюльку влить кипяток (или вскипятить воду в кастрюле). Добавить в воду соль и сахар по вкусу.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Одновременно поставить нагреваться молоко.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закипевшую воду тонкой струйкой всыпать манную крупу, постоянно помешивая.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2636912"/>
            <a:ext cx="3565598" cy="1925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636912"/>
            <a:ext cx="3566707" cy="194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34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7496442" cy="413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515719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93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423</TotalTime>
  <Words>312</Words>
  <Application>Microsoft Office PowerPoint</Application>
  <PresentationFormat>Экран (4:3)</PresentationFormat>
  <Paragraphs>139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</dc:creator>
  <cp:lastModifiedBy>автуры-2</cp:lastModifiedBy>
  <cp:revision>38</cp:revision>
  <dcterms:created xsi:type="dcterms:W3CDTF">2021-10-16T06:41:58Z</dcterms:created>
  <dcterms:modified xsi:type="dcterms:W3CDTF">2023-10-19T09:49:43Z</dcterms:modified>
</cp:coreProperties>
</file>