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FFEF3010-F2D9-43F0-9DFA-9C8884AB4B6C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308ED8CD-1BEF-44EF-931A-CB85FC4A283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Даудов А.М., </a:t>
            </a:r>
            <a:r>
              <a:rPr lang="ru-RU" dirty="0" smtClean="0"/>
              <a:t>Председатель профкома МБОУ </a:t>
            </a:r>
            <a:r>
              <a:rPr lang="ru-RU" dirty="0" smtClean="0"/>
              <a:t>«</a:t>
            </a:r>
            <a:r>
              <a:rPr lang="ru-RU" dirty="0" err="1" smtClean="0"/>
              <a:t>Автуринска</a:t>
            </a:r>
            <a:r>
              <a:rPr lang="ru-RU" dirty="0" err="1" smtClean="0"/>
              <a:t>я</a:t>
            </a:r>
            <a:r>
              <a:rPr lang="ru-RU" dirty="0" smtClean="0"/>
              <a:t> </a:t>
            </a:r>
            <a:r>
              <a:rPr lang="ru-RU" dirty="0" smtClean="0"/>
              <a:t>СОШ № </a:t>
            </a:r>
            <a:r>
              <a:rPr lang="ru-RU" dirty="0" smtClean="0"/>
              <a:t>2»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Правила внутреннего трудового распорядка и трудовая дисциплина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42574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dirty="0" smtClean="0"/>
              <a:t>        </a:t>
            </a:r>
            <a:r>
              <a:rPr lang="ru-RU" sz="3600" dirty="0" smtClean="0"/>
              <a:t>Требования внутреннего трудового распорядка </a:t>
            </a:r>
            <a:r>
              <a:rPr lang="ru-RU" sz="3600" b="1" i="1" dirty="0" smtClean="0"/>
              <a:t>обязательны</a:t>
            </a:r>
            <a:r>
              <a:rPr lang="ru-RU" sz="3600" dirty="0" smtClean="0"/>
              <a:t>, как для </a:t>
            </a:r>
            <a:r>
              <a:rPr lang="ru-RU" sz="3600" b="1" dirty="0" smtClean="0"/>
              <a:t>работников</a:t>
            </a:r>
            <a:r>
              <a:rPr lang="ru-RU" sz="3600" dirty="0" smtClean="0"/>
              <a:t>, так и для </a:t>
            </a:r>
            <a:r>
              <a:rPr lang="ru-RU" sz="3600" b="1" dirty="0" smtClean="0"/>
              <a:t>работодателей</a:t>
            </a:r>
            <a:r>
              <a:rPr lang="ru-RU" sz="3600" dirty="0" smtClean="0"/>
              <a:t>. </a:t>
            </a:r>
          </a:p>
          <a:p>
            <a:pPr marL="45720" indent="0">
              <a:buNone/>
            </a:pPr>
            <a:r>
              <a:rPr lang="ru-RU" sz="3600" dirty="0"/>
              <a:t> </a:t>
            </a:r>
            <a:r>
              <a:rPr lang="ru-RU" sz="3600" dirty="0" smtClean="0"/>
              <a:t>     Внутренний трудовой распорядок обязателен в равной степени для штатных и внештатных работников, совместителей и тех, кто занят неполную рабочую неделю или неполный рабочий день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1208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dirty="0" smtClean="0"/>
              <a:t>     </a:t>
            </a:r>
            <a:r>
              <a:rPr lang="ru-RU" sz="3600" b="1" i="1" dirty="0" smtClean="0"/>
              <a:t>Сущность</a:t>
            </a:r>
            <a:r>
              <a:rPr lang="ru-RU" sz="3600" dirty="0" smtClean="0"/>
              <a:t> внутреннего трудового распорядка в том и состоит, чтобы обеспечить </a:t>
            </a:r>
            <a:r>
              <a:rPr lang="ru-RU" sz="3600" b="1" i="1" dirty="0" smtClean="0"/>
              <a:t>необходимую организацию труда </a:t>
            </a:r>
            <a:r>
              <a:rPr lang="ru-RU" sz="3600" dirty="0" smtClean="0"/>
              <a:t>независимо от условий его применения, подчинить деятельность людей в процессе труда неукоснительному соблюдению установленного порядка труда.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/>
              <a:t>ВНИМАНИЕ!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972687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/>
              <a:t> нормы общего значения: Трудовой кодекс РФ, Указы Президента Российской Федерации;</a:t>
            </a:r>
          </a:p>
          <a:p>
            <a:r>
              <a:rPr lang="ru-RU" sz="2800" b="1" i="1" dirty="0"/>
              <a:t> н</a:t>
            </a:r>
            <a:r>
              <a:rPr lang="ru-RU" sz="2800" b="1" i="1" dirty="0" smtClean="0"/>
              <a:t>ормативные правовые акты, учитывающие особенности отдельных отраслей экономики, уставы и положения о дисциплине, действующие для отдельных категорий работников в некоторых отраслях;</a:t>
            </a:r>
          </a:p>
          <a:p>
            <a:r>
              <a:rPr lang="ru-RU" sz="2800" b="1" i="1" dirty="0"/>
              <a:t> </a:t>
            </a:r>
            <a:r>
              <a:rPr lang="ru-RU" sz="2800" b="1" i="1" dirty="0" smtClean="0"/>
              <a:t> локальные нормативные акты.</a:t>
            </a:r>
            <a:endParaRPr lang="ru-RU" sz="28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Нормативные акты, регулирующие внутренний трудовой распорядок: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389114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 smtClean="0"/>
              <a:t>     </a:t>
            </a:r>
            <a:r>
              <a:rPr lang="ru-RU" sz="4000" dirty="0" smtClean="0"/>
              <a:t>Трудовой распорядок у работодателя должен определяться правилами внутреннего трудового распорядка. Принятие Правил внутреннего распорядка – это </a:t>
            </a:r>
            <a:r>
              <a:rPr lang="ru-RU" sz="4000" b="1" dirty="0" smtClean="0"/>
              <a:t>обязанность</a:t>
            </a:r>
            <a:r>
              <a:rPr lang="ru-RU" sz="4000" dirty="0" smtClean="0"/>
              <a:t>, а </a:t>
            </a:r>
            <a:r>
              <a:rPr lang="ru-RU" sz="4000" b="1" i="1" dirty="0" smtClean="0"/>
              <a:t>не право </a:t>
            </a:r>
            <a:r>
              <a:rPr lang="ru-RU" sz="4000" dirty="0" smtClean="0"/>
              <a:t>работодателей.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/>
              <a:t>ВНИМАНИЕ!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2683298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dirty="0" smtClean="0"/>
              <a:t>      </a:t>
            </a:r>
            <a:r>
              <a:rPr lang="ru-RU" sz="3600" dirty="0" smtClean="0"/>
              <a:t>В соответствии со ст. ТК РФ: «Правила внутреннего трудового распорядка утверждаются работодателем (директором) с учётом мнения представительного органа - ППО работников в порядке, установленном ст. 372 для принятия локальных нормативных актов. Они являются приложением к коллективному договору».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 учебный вопрос.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43909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 smtClean="0"/>
              <a:t>      В данной статье регламентирован порядок учёта мнения выборного органа ППО. Работодатель обязан направить к данному органу  проект локального нормативного акта, например, Правила внутреннего трудового распорядка, который </a:t>
            </a:r>
            <a:r>
              <a:rPr lang="ru-RU" sz="2800" b="1" i="1" dirty="0" smtClean="0"/>
              <a:t>не позднее 5 рабочих дней </a:t>
            </a:r>
            <a:r>
              <a:rPr lang="ru-RU" sz="2800" dirty="0" smtClean="0"/>
              <a:t>со дня получения проекта правил внутреннего трудового распорядка должен направить своё </a:t>
            </a:r>
            <a:r>
              <a:rPr lang="ru-RU" sz="2800" b="1" i="1" dirty="0" smtClean="0"/>
              <a:t>мотивированное мнение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24975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i="1" dirty="0" smtClean="0"/>
              <a:t>  </a:t>
            </a:r>
            <a:r>
              <a:rPr lang="ru-RU" sz="3600" b="1" i="1" dirty="0" smtClean="0"/>
              <a:t>1.  Общие положения. </a:t>
            </a:r>
          </a:p>
          <a:p>
            <a:pPr marL="45720" indent="0">
              <a:buNone/>
            </a:pPr>
            <a:r>
              <a:rPr lang="ru-RU" sz="4400" b="1" i="1" dirty="0"/>
              <a:t> </a:t>
            </a:r>
            <a:r>
              <a:rPr lang="ru-RU" sz="4400" b="1" i="1" dirty="0" smtClean="0"/>
              <a:t>    </a:t>
            </a:r>
            <a:r>
              <a:rPr lang="ru-RU" sz="4400" dirty="0" smtClean="0"/>
              <a:t>Установление взаимных прав и обязанностей работодателя и работников, ответственность за их соблюдение и исполнение.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/>
              <a:t>Что должны содержать Правила внутреннего трудового распорядка?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8108923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 smtClean="0"/>
              <a:t>        </a:t>
            </a:r>
            <a:r>
              <a:rPr lang="ru-RU" sz="3600" dirty="0" smtClean="0"/>
              <a:t>Работники реализуют своё право на труд путём заключения трудового договора, который заключается в письменной форме в двух экземплярах, а приём на работу оформляется приказом. В недельный срок, сделав запись в трудовой книжке работника.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/>
              <a:t>Порядок приёма, перевода и увольнения.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33792337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dirty="0" smtClean="0"/>
              <a:t>     </a:t>
            </a:r>
            <a:r>
              <a:rPr lang="ru-RU" sz="2800" dirty="0" smtClean="0"/>
              <a:t>На каждого работника ведётся </a:t>
            </a:r>
            <a:r>
              <a:rPr lang="ru-RU" sz="2800" b="1" i="1" dirty="0" smtClean="0"/>
              <a:t>личное дело</a:t>
            </a:r>
            <a:r>
              <a:rPr lang="ru-RU" sz="2800" dirty="0" smtClean="0"/>
              <a:t>, состоящее из заверенной копии приказа о приёме на работу, копии документа об образовании и профессиональной подготовке, медицинского заключения об отсутствии противопоказаний к данной работе, аттестационного листа. Здесь же хранится экземпляр письменного трудового договора. </a:t>
            </a:r>
          </a:p>
          <a:p>
            <a:pPr marL="4572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Работник имеет право расторгнуть трудовой договор в одностороннем порядке, предупредив об этом администрацию письменно за 2 недели.</a:t>
            </a:r>
          </a:p>
          <a:p>
            <a:pPr marL="4572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 Днём увольнения считается последний день работы.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28378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dirty="0" smtClean="0"/>
              <a:t>     </a:t>
            </a:r>
            <a:r>
              <a:rPr lang="ru-RU" sz="2800" dirty="0" smtClean="0"/>
              <a:t>Этот раздел содержит основные права и обязанности работников школы. </a:t>
            </a:r>
            <a:r>
              <a:rPr lang="ru-RU" sz="2800" b="1" i="1" dirty="0" smtClean="0"/>
              <a:t>А именно</a:t>
            </a:r>
            <a:r>
              <a:rPr lang="ru-RU" sz="2800" dirty="0" smtClean="0"/>
              <a:t>, работник имеет право на предоставление ему работы, обусловленной трудовым договором, рабочее место, соответствующее безопасным условиям, своевременную выплату заработной платы, профессиональную подготовку, переподготовку, повышение квалификации, участие в управлении школой в формах, предусмотренных Уставом, возмещение вреда, причинённого в связи с исполнением трудовых обязанностей.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/>
              <a:t>Основные права и обязанности работников.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3381140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i="1" dirty="0" smtClean="0"/>
              <a:t>Вступительная </a:t>
            </a:r>
            <a:r>
              <a:rPr lang="ru-RU" b="1" i="1" dirty="0"/>
              <a:t>часть: дать расшифровку слова «ПРОФСОЮЗ».</a:t>
            </a:r>
            <a:br>
              <a:rPr lang="ru-RU" b="1" i="1" dirty="0"/>
            </a:br>
            <a:endParaRPr lang="ru-RU" b="1" i="1" dirty="0"/>
          </a:p>
        </p:txBody>
      </p:sp>
      <p:pic>
        <p:nvPicPr>
          <p:cNvPr id="4" name="Объект 3" descr="расшифровка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496943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25172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i="1" dirty="0" smtClean="0"/>
              <a:t>     Работник обязан </a:t>
            </a:r>
            <a:r>
              <a:rPr lang="ru-RU" sz="2800" dirty="0" smtClean="0"/>
              <a:t>добросовестно выполнять обязанности, предусмотренные в должностной инструкции, трудовом договоре, Законом «Об образовании», Уставом школы, Правилами внутреннего трудового распорядка, соблюдать трудовую дисциплину, работать честно, своевременно и точно исполнять распоряжения руководителя, использовать рабочее время для производительного труда и т. д.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04630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u="sng" dirty="0" smtClean="0"/>
              <a:t>   Имеет право: </a:t>
            </a:r>
            <a:r>
              <a:rPr lang="ru-RU" sz="2800" dirty="0" smtClean="0"/>
              <a:t>заключать, изменять и расторгать трудовые договоры с работниками в порядке и на условиях, установленных ТК РФ, Законом «Об образовании», поощрять работников за добросовестный эффективный труд, привлекать работников к дисциплинарной и материальной ответственности в установленном порядке, принимать локальные нормативные акты.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/>
              <a:t>Основные права и обязанности администрации.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0297117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 </a:t>
            </a:r>
            <a:r>
              <a:rPr lang="ru-RU" sz="3600" dirty="0" smtClean="0"/>
              <a:t>соблюдать условия трудового договора, локальные нормативные акты, условия коллективного договора и права работников, предоставлять работникам работу в соответствии с трудовым договором, своевременно и в полном размере оплачивать труд работников и т. д.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/>
              <a:t>Администрация </a:t>
            </a:r>
            <a:r>
              <a:rPr lang="ru-RU" sz="4400" b="1" i="1" u="sng" dirty="0" smtClean="0"/>
              <a:t>обязана</a:t>
            </a:r>
            <a:r>
              <a:rPr lang="ru-RU" sz="4400" b="1" i="1" dirty="0" smtClean="0"/>
              <a:t>: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13869065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 smtClean="0"/>
              <a:t>     Режим работы школы определяется уставом, коллективным договором и обеспечивается приказами директора школы.</a:t>
            </a:r>
          </a:p>
          <a:p>
            <a:pPr marL="45720" indent="0">
              <a:buNone/>
            </a:pPr>
            <a:r>
              <a:rPr lang="ru-RU" sz="2800" dirty="0" smtClean="0"/>
              <a:t>Например, в нашей школе установлена шестидневная рабочая неделя с одним выходным днём (воскресенье), двухсменная работа. Рабочее время определяется расписанием и обязанностями, возлагаемыми на нас уставом школы, должностной инструкцией, планами УВР школы.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/>
              <a:t>Рабочее время и его использование.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42141873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dirty="0" smtClean="0"/>
              <a:t>      Рабочий день учителя начинается за 10-15 минут до начала его уроков. Учитель не имеет права оставлять учащихся без надзора в период учебных занятий. Учебная нагрузка на новый учебный год устанавливается </a:t>
            </a:r>
            <a:r>
              <a:rPr lang="ru-RU" sz="3200" b="1" i="1" dirty="0" smtClean="0"/>
              <a:t>до ухода педагога в летний отпуск</a:t>
            </a:r>
            <a:r>
              <a:rPr lang="ru-RU" sz="3200" dirty="0" smtClean="0"/>
              <a:t> по письменному соглашению между директором школы и педагогическим работником.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1610932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dirty="0" smtClean="0"/>
              <a:t>       </a:t>
            </a:r>
            <a:r>
              <a:rPr lang="ru-RU" sz="3200" dirty="0" smtClean="0"/>
              <a:t>Установленный на начало учебного года объём учебной нагрузки не может быть уменьшен в течение учебного года (за исключением случаев сокращения количества классов и др. исключительных случаев). </a:t>
            </a:r>
          </a:p>
          <a:p>
            <a:pPr marL="4572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  Администрация привлекает педагогических работников к дежурству по школе, которое начинается за 20-30 минут до начала занятий и продолжается 20 минут после окончания уроков.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232859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 smtClean="0"/>
              <a:t>     </a:t>
            </a:r>
            <a:r>
              <a:rPr lang="ru-RU" sz="3200" dirty="0" smtClean="0"/>
              <a:t>Общие собрания трудового коллектива, заседания педагогического совета и занятия школьных методических объединений должны продолжаться, как правило, не более двух часов, родительское собрание – </a:t>
            </a:r>
            <a:r>
              <a:rPr lang="ru-RU" sz="3200" b="1" i="1" dirty="0" smtClean="0"/>
              <a:t>1,5 часа</a:t>
            </a:r>
            <a:r>
              <a:rPr lang="ru-RU" sz="3200" dirty="0" smtClean="0"/>
              <a:t>, собрания школьников – </a:t>
            </a:r>
            <a:r>
              <a:rPr lang="ru-RU" sz="3200" b="1" i="1" dirty="0" smtClean="0"/>
              <a:t>1 час</a:t>
            </a:r>
            <a:r>
              <a:rPr lang="ru-RU" sz="3200" dirty="0" smtClean="0"/>
              <a:t>, занятия кружков, секций – </a:t>
            </a:r>
            <a:r>
              <a:rPr lang="ru-RU" sz="3200" b="1" i="1" dirty="0" smtClean="0"/>
              <a:t>от 45 минут до 1, 5 часа.</a:t>
            </a:r>
            <a:endParaRPr lang="ru-RU" sz="32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8792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dirty="0" smtClean="0"/>
              <a:t>   </a:t>
            </a:r>
            <a:r>
              <a:rPr lang="ru-RU" sz="3200" dirty="0" smtClean="0"/>
              <a:t>Очерёдность предоставления ежегодных оплачиваемых отпусков определяется графиком отпусков, который составляется администрацией школы с учётом обеспечения нормальной работы и благоприятных условий для отдыха работников. График отпусков утверждается с учётом мнения профкома не позднее чем за 2 недели до наступления календарного года и доводится до сведения работников.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/>
              <a:t>ВРЕМЯ ОТДЫХА.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2145474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 smtClean="0"/>
              <a:t>   -  Правила внутреннего трудового распорядка утверждаются директором школы с учётом мнения профсоюзного комитета школы.</a:t>
            </a:r>
          </a:p>
          <a:p>
            <a:pPr marL="4572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-  С Правилами должен быть ознакомлен каждый вновь поступающий на работу в школу работник под расписку до начала выполнения его трудовых обязанностей в школе.</a:t>
            </a:r>
          </a:p>
          <a:p>
            <a:pPr marL="4572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-  Экземпляр Правил вывешивается в учительской комнате.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/>
              <a:t>Заключительные положения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17733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3200" dirty="0" smtClean="0"/>
              <a:t>     </a:t>
            </a:r>
            <a:r>
              <a:rPr lang="ru-RU" sz="3200" b="1" dirty="0" smtClean="0"/>
              <a:t>Что такое дисциплинарный поступок?</a:t>
            </a:r>
          </a:p>
          <a:p>
            <a:pPr marL="4572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   </a:t>
            </a:r>
            <a:r>
              <a:rPr lang="ru-RU" sz="3200" b="1" dirty="0" smtClean="0"/>
              <a:t>Дисциплинарным проступком </a:t>
            </a:r>
            <a:r>
              <a:rPr lang="ru-RU" sz="3200" dirty="0" smtClean="0"/>
              <a:t>являются виновное, противоправное неисполнение или ненадлежащее исполнение работником возложенных на него трудовых обязанностей (нарушение Правил внутреннего распорядка, должностных инструкций, положений, приказов руководителя и т. п.).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3 учебный вопрос.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437124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r>
              <a:rPr lang="ru-RU" sz="4000" dirty="0" smtClean="0"/>
              <a:t>Изучить понятия «Правила внутреннего трудового распорядка», виды дисциплинарных взысканий, дисциплинарный проступок.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/>
              <a:t>Цель занятия: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30538836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700808"/>
            <a:ext cx="8407893" cy="4407408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 smtClean="0"/>
              <a:t>        </a:t>
            </a:r>
            <a:r>
              <a:rPr lang="ru-RU" sz="3600" dirty="0" smtClean="0"/>
              <a:t>Дисциплинарным проступком могут быть признаны только такие противоправные действия (бездействия) работника, которые непосредственно связаны с исполнением им трудовых обязанностей, о которых он был уведомлён под роспись.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500709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3200" dirty="0" smtClean="0"/>
              <a:t>     Когда работник </a:t>
            </a:r>
            <a:r>
              <a:rPr lang="ru-RU" sz="3200" dirty="0"/>
              <a:t>расписывается в соответствующем документе – это означает, что он знает о своих трудовых обязанностях и т. д. В противном случае, если работник был ознакомлен, но не расписался о том, что он ознакомлен со своими трудовыми обязанностями, нельзя к нему применять дисциплинарное взыскание.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62471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 smtClean="0"/>
              <a:t>  «За совершение дисциплинарного проступка, то есть неисполнение или ненадлежащее исполнение работником по его вине возложенных на него трудовых обязанностей, работодатель имеет право применить следующие дисциплинарные взыскания:</a:t>
            </a:r>
          </a:p>
          <a:p>
            <a:pPr marL="4572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  </a:t>
            </a:r>
            <a:r>
              <a:rPr lang="ru-RU" sz="2800" b="1" i="1" dirty="0" smtClean="0"/>
              <a:t>1) замечание;</a:t>
            </a:r>
          </a:p>
          <a:p>
            <a:pPr marL="45720" indent="0">
              <a:buNone/>
            </a:pPr>
            <a:r>
              <a:rPr lang="ru-RU" sz="2800" b="1" i="1" dirty="0"/>
              <a:t> </a:t>
            </a:r>
            <a:r>
              <a:rPr lang="ru-RU" sz="2800" b="1" i="1" dirty="0" smtClean="0"/>
              <a:t>  2) выговор;</a:t>
            </a:r>
          </a:p>
          <a:p>
            <a:pPr marL="45720" indent="0">
              <a:buNone/>
            </a:pPr>
            <a:r>
              <a:rPr lang="ru-RU" sz="2800" b="1" i="1" dirty="0"/>
              <a:t> </a:t>
            </a:r>
            <a:r>
              <a:rPr lang="ru-RU" sz="2800" b="1" i="1" dirty="0" smtClean="0"/>
              <a:t>  3)  увольнение по соответствующим основанием.</a:t>
            </a:r>
            <a:endParaRPr lang="ru-RU" sz="28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/>
              <a:t>В соответствии со ст. 192 ТК Российской Федерации: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27857234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 smtClean="0"/>
              <a:t>       </a:t>
            </a:r>
            <a:r>
              <a:rPr lang="ru-RU" sz="2800" dirty="0" smtClean="0"/>
              <a:t>К дисциплинарным взысканиям, в частности, относится увольнение работника по основаниям, предусмотренными пунктами 5, 6, или 10 части первой статьи 81 или пунктом 1 статьи 336 ТК РФ, а также пунктом 7 или 8 части первой статьи в случаях, когда виновные действия, дающие основания для утраты доверия, либо соответственно аморальный проступок совершены работником по месту работы и в связи с исполнением им трудовых обязанностей.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487937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 smtClean="0"/>
              <a:t>    </a:t>
            </a:r>
            <a:r>
              <a:rPr lang="ru-RU" sz="3200" dirty="0" smtClean="0"/>
              <a:t>Не допускается применение дисциплинарных взысканий, не предусмотренных федеральными законами, уставами и положениями о дисциплине. При наложении дисциплинарного взыскания должны учитываться тяжесть совершённого проступка и обстоятельства, при которых он был совершён».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119502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dirty="0" smtClean="0"/>
              <a:t>       Прежде всего, должна быть выяснена причина (уважительная или неуважительная) совершения проступка, то есть надо установить, виновен работник или нет. </a:t>
            </a:r>
            <a:r>
              <a:rPr lang="ru-RU" sz="3200" b="1" i="1" dirty="0" smtClean="0"/>
              <a:t>Для этого</a:t>
            </a:r>
            <a:r>
              <a:rPr lang="ru-RU" sz="3200" dirty="0" smtClean="0"/>
              <a:t>: </a:t>
            </a:r>
          </a:p>
          <a:p>
            <a:pPr marL="45720" indent="0">
              <a:buNone/>
            </a:pPr>
            <a:r>
              <a:rPr lang="ru-RU" sz="3200" dirty="0" smtClean="0"/>
              <a:t>1. Руководитель должен затребовать от работника объяснение в письменной форме до применения к работнику той или иной меры взыскания.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864472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dirty="0" smtClean="0"/>
              <a:t>     В </a:t>
            </a:r>
            <a:r>
              <a:rPr lang="ru-RU" sz="3200" dirty="0"/>
              <a:t>случае отказа работника дать письменное объяснение по существу совершённого проступка составляется акт с указанием присутствующих при этом свидетелей.</a:t>
            </a:r>
          </a:p>
          <a:p>
            <a:pPr marL="45720" indent="0">
              <a:buNone/>
            </a:pPr>
            <a:r>
              <a:rPr lang="ru-RU" sz="3200" dirty="0" smtClean="0"/>
              <a:t> 2. Отказ работника дать объяснение не является препятствием для применения дисциплинарного взыскания.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831872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 smtClean="0"/>
              <a:t> 3. Дисциплинарное взыскание должно быть применено к работнику непосредственно за обнаружением проступка, но не позднее одного месяца.</a:t>
            </a:r>
          </a:p>
          <a:p>
            <a:pPr marL="4572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4. Не допускается применение дисциплинарного взыскания по истечении 6 месяцев со дня совершения проступка.</a:t>
            </a:r>
          </a:p>
          <a:p>
            <a:pPr marL="45720" indent="0">
              <a:buNone/>
            </a:pPr>
            <a:r>
              <a:rPr lang="ru-RU" sz="2800" dirty="0"/>
              <a:t> </a:t>
            </a:r>
            <a:r>
              <a:rPr lang="ru-RU" sz="2800" dirty="0" smtClean="0"/>
              <a:t>5. За каждый дисциплинарный проступок может быть применено только одно дисциплинарное взыскание.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738710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dirty="0" smtClean="0"/>
              <a:t>     </a:t>
            </a:r>
            <a:r>
              <a:rPr lang="ru-RU" sz="3200" dirty="0" smtClean="0"/>
              <a:t>Задача профсоюзного актива, руководителей правовых кружков: привести Правила внутреннего трудового распорядка </a:t>
            </a:r>
            <a:r>
              <a:rPr lang="ru-RU" sz="3200" dirty="0"/>
              <a:t>в </a:t>
            </a:r>
            <a:r>
              <a:rPr lang="ru-RU" sz="3200" dirty="0" smtClean="0"/>
              <a:t>соответствие с Трудовым кодексом РФ, разъяснить работникам порядок наложения дисциплинарных взысканий, виды дисциплинарных взысканий.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 smtClean="0"/>
              <a:t>ВЫВОД: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2892262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  </a:t>
            </a:r>
            <a:r>
              <a:rPr lang="ru-RU" sz="3200" dirty="0" smtClean="0"/>
              <a:t>1. Дисциплина труда. Трудовой распорядок. </a:t>
            </a:r>
          </a:p>
          <a:p>
            <a:pPr marL="45720" indent="0">
              <a:buNone/>
            </a:pPr>
            <a:r>
              <a:rPr lang="ru-RU" sz="3200" dirty="0"/>
              <a:t> </a:t>
            </a:r>
            <a:r>
              <a:rPr lang="ru-RU" sz="3200" dirty="0" smtClean="0"/>
              <a:t> 2. </a:t>
            </a:r>
            <a:r>
              <a:rPr lang="ru-RU" sz="3200" dirty="0"/>
              <a:t>Порядок утверждения Правил внутреннего </a:t>
            </a:r>
            <a:r>
              <a:rPr lang="ru-RU" sz="3200" dirty="0" smtClean="0"/>
              <a:t>распорядка. Что </a:t>
            </a:r>
            <a:r>
              <a:rPr lang="ru-RU" sz="3200" dirty="0"/>
              <a:t>такое правила внутреннего трудового распорядка</a:t>
            </a:r>
            <a:r>
              <a:rPr lang="ru-RU" sz="3200" dirty="0" smtClean="0"/>
              <a:t>?</a:t>
            </a:r>
            <a:endParaRPr lang="ru-RU" sz="3200" dirty="0"/>
          </a:p>
          <a:p>
            <a:pPr marL="45720" indent="0">
              <a:buNone/>
            </a:pPr>
            <a:r>
              <a:rPr lang="ru-RU" sz="3200" dirty="0" smtClean="0"/>
              <a:t>  3. Что такое дисциплинарный проступок?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Учебные вопросы.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072054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 smtClean="0"/>
              <a:t>     </a:t>
            </a:r>
            <a:r>
              <a:rPr lang="ru-RU" sz="4000" dirty="0" smtClean="0"/>
              <a:t>Дисциплину труда и внутренний порядок нельзя рассматривать в отрыве друг от друга. Без обеспечения надлежащего порядка труда отсутствует дисциплина труда и нарушается сам процесс коллективного труда.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1 учебный вопрос.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766536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dirty="0" smtClean="0"/>
              <a:t>   «Дисциплина труда – это обязательное для всех работников подчинение правилам поведения, определённым ТК РФ, иными федеральными законами, коллективным договором, соглашениями, локальными нормативными актами, трудовым договором».</a:t>
            </a:r>
          </a:p>
          <a:p>
            <a:pPr marL="45720" indent="0">
              <a:buNone/>
            </a:pPr>
            <a:r>
              <a:rPr lang="ru-RU" sz="3600" dirty="0"/>
              <a:t> </a:t>
            </a:r>
            <a:r>
              <a:rPr lang="ru-RU" sz="3600" dirty="0" smtClean="0"/>
              <a:t>   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Ст. 189 ТК РФ определяет…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784996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 smtClean="0"/>
              <a:t>     </a:t>
            </a:r>
            <a:r>
              <a:rPr lang="ru-RU" sz="2800" b="1" i="1" dirty="0" smtClean="0"/>
              <a:t>Правила внутреннего трудового распорядка </a:t>
            </a:r>
            <a:r>
              <a:rPr lang="ru-RU" sz="2800" dirty="0" smtClean="0"/>
              <a:t>– это локальный нормативный акт, регламентирующий порядок приёма и увольнения работников, основные права, обязанности и ответственность сторон трудового договора, режим работы, время отдыха, применяемые к работникам меры поощрения и взыскания, а также иные вопросы регулирования трудовых отношений у данного работодателя.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53953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dirty="0" smtClean="0"/>
              <a:t>      В целях соблюдения дисциплины труда работники должны быть ознакомлены в письменной форме с действующими у работодателя требованиями по дисциплине труда. Недоказанность ознакомления работника с требованиями в области дисциплины труда, действующими у работодателя, освобождает работника от ответственности за их нарушение.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83586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 smtClean="0"/>
              <a:t>        </a:t>
            </a:r>
            <a:r>
              <a:rPr lang="ru-RU" sz="3200" b="1" i="1" dirty="0" smtClean="0"/>
              <a:t>Работодатель обязан </a:t>
            </a:r>
            <a:r>
              <a:rPr lang="ru-RU" sz="3200" dirty="0" smtClean="0"/>
              <a:t>создать необходимые условия для соблюдения работниками дисциплины труда, то есть разрабатывать локальные нормативные акты, важнейшим из которых являются Правила внутреннего трудового распорядка. По своей значимости и месту в регулировании трудовых отношений они </a:t>
            </a:r>
            <a:r>
              <a:rPr lang="ru-RU" sz="3200" b="1" i="1" dirty="0" smtClean="0"/>
              <a:t>соотносимы</a:t>
            </a:r>
            <a:r>
              <a:rPr lang="ru-RU" sz="3200" dirty="0" smtClean="0"/>
              <a:t> с коллективным договором.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 smtClean="0"/>
              <a:t>ВНИМАНИЕ!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23721815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198</TotalTime>
  <Words>1721</Words>
  <Application>Microsoft Office PowerPoint</Application>
  <PresentationFormat>Экран (4:3)</PresentationFormat>
  <Paragraphs>80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Franklin Gothic Medium</vt:lpstr>
      <vt:lpstr>Wingdings</vt:lpstr>
      <vt:lpstr>Wingdings 2</vt:lpstr>
      <vt:lpstr>Сетка</vt:lpstr>
      <vt:lpstr>Правила внутреннего трудового распорядка и трудовая дисциплина</vt:lpstr>
      <vt:lpstr> Вступительная часть: дать расшифровку слова «ПРОФСОЮЗ». </vt:lpstr>
      <vt:lpstr>Цель занятия:</vt:lpstr>
      <vt:lpstr>Учебные вопросы.</vt:lpstr>
      <vt:lpstr>1 учебный вопрос.</vt:lpstr>
      <vt:lpstr>Ст. 189 ТК РФ определяет…</vt:lpstr>
      <vt:lpstr>Презентация PowerPoint</vt:lpstr>
      <vt:lpstr>Презентация PowerPoint</vt:lpstr>
      <vt:lpstr>ВНИМАНИЕ!</vt:lpstr>
      <vt:lpstr>Презентация PowerPoint</vt:lpstr>
      <vt:lpstr>ВНИМАНИЕ!</vt:lpstr>
      <vt:lpstr>Нормативные акты, регулирующие внутренний трудовой распорядок:</vt:lpstr>
      <vt:lpstr>ВНИМАНИЕ!</vt:lpstr>
      <vt:lpstr>2 учебный вопрос.</vt:lpstr>
      <vt:lpstr>Презентация PowerPoint</vt:lpstr>
      <vt:lpstr>Что должны содержать Правила внутреннего трудового распорядка?</vt:lpstr>
      <vt:lpstr>Порядок приёма, перевода и увольнения.</vt:lpstr>
      <vt:lpstr>Презентация PowerPoint</vt:lpstr>
      <vt:lpstr>Основные права и обязанности работников.</vt:lpstr>
      <vt:lpstr>Презентация PowerPoint</vt:lpstr>
      <vt:lpstr>Основные права и обязанности администрации.</vt:lpstr>
      <vt:lpstr>Администрация обязана:</vt:lpstr>
      <vt:lpstr>Рабочее время и его использование.</vt:lpstr>
      <vt:lpstr>Презентация PowerPoint</vt:lpstr>
      <vt:lpstr>Презентация PowerPoint</vt:lpstr>
      <vt:lpstr>Презентация PowerPoint</vt:lpstr>
      <vt:lpstr>ВРЕМЯ ОТДЫХА.</vt:lpstr>
      <vt:lpstr>Заключительные положения.</vt:lpstr>
      <vt:lpstr>3 учебный вопрос.</vt:lpstr>
      <vt:lpstr>Презентация PowerPoint</vt:lpstr>
      <vt:lpstr>Презентация PowerPoint</vt:lpstr>
      <vt:lpstr>В соответствии со ст. 192 ТК Российской Федерации: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ВЫВОД: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внутреннего трудового распорядка и трудовая дисциплина</dc:title>
  <dc:creator>Admin</dc:creator>
  <cp:lastModifiedBy>автур</cp:lastModifiedBy>
  <cp:revision>38</cp:revision>
  <dcterms:created xsi:type="dcterms:W3CDTF">2014-10-12T11:33:21Z</dcterms:created>
  <dcterms:modified xsi:type="dcterms:W3CDTF">2017-10-12T09:49:17Z</dcterms:modified>
</cp:coreProperties>
</file>